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18"/>
  </p:notesMasterIdLst>
  <p:sldIdLst>
    <p:sldId id="2626" r:id="rId9"/>
    <p:sldId id="293" r:id="rId10"/>
    <p:sldId id="2317" r:id="rId11"/>
    <p:sldId id="2524" r:id="rId12"/>
    <p:sldId id="2652" r:id="rId13"/>
    <p:sldId id="279" r:id="rId14"/>
    <p:sldId id="2610" r:id="rId15"/>
    <p:sldId id="2612" r:id="rId16"/>
    <p:sldId id="280"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100"/>
    <a:srgbClr val="40404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0E008E-6CDF-4AF1-B2DD-E7F80867CD8E}" v="712" dt="2025-05-07T14:11:46.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1032"/>
        <p:guide orient="horz" pos="3912"/>
        <p:guide pos="7392"/>
        <p:guide orient="horz" pos="168"/>
        <p:guide pos="607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slide" Target="slides/slide7.xml"/><Relationship Id="rId23"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5/8/2025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482FB-903A-254C-9661-1444033CE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80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0CCE27-8964-40C5-9181-D69E5DF45D58}" type="slidenum">
              <a:rPr lang="en-US" smtClean="0"/>
              <a:t>4</a:t>
            </a:fld>
            <a:endParaRPr lang="en-US"/>
          </a:p>
        </p:txBody>
      </p:sp>
    </p:spTree>
    <p:extLst>
      <p:ext uri="{BB962C8B-B14F-4D97-AF65-F5344CB8AC3E}">
        <p14:creationId xmlns:p14="http://schemas.microsoft.com/office/powerpoint/2010/main" val="2891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482FB-903A-254C-9661-1444033CE045}" type="slidenum">
              <a:rPr lang="en-US" smtClean="0"/>
              <a:t>6</a:t>
            </a:fld>
            <a:endParaRPr lang="en-US"/>
          </a:p>
        </p:txBody>
      </p:sp>
    </p:spTree>
    <p:extLst>
      <p:ext uri="{BB962C8B-B14F-4D97-AF65-F5344CB8AC3E}">
        <p14:creationId xmlns:p14="http://schemas.microsoft.com/office/powerpoint/2010/main" val="105266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3482FB-903A-254C-9661-1444033CE045}" type="slidenum">
              <a:rPr lang="en-US" smtClean="0"/>
              <a:t>9</a:t>
            </a:fld>
            <a:endParaRPr lang="en-US"/>
          </a:p>
        </p:txBody>
      </p:sp>
    </p:spTree>
    <p:extLst>
      <p:ext uri="{BB962C8B-B14F-4D97-AF65-F5344CB8AC3E}">
        <p14:creationId xmlns:p14="http://schemas.microsoft.com/office/powerpoint/2010/main" val="63202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Arial,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a:t>Quote text — Avenir Next LT Pro, Demi Italic, 48 </a:t>
            </a:r>
            <a:r>
              <a:rPr lang="en-US" i="1" err="1"/>
              <a:t>pt</a:t>
            </a:r>
            <a:r>
              <a:rPr lang="en-US" i="1"/>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a:t>Author — </a:t>
            </a:r>
            <a:r>
              <a:rPr lang="en-US" sz="2400"/>
              <a:t>Avenir Next LT Pro, Regular, 24 </a:t>
            </a:r>
            <a:r>
              <a:rPr lang="en-US" sz="2400" err="1"/>
              <a:t>pt</a:t>
            </a:r>
            <a:r>
              <a:rPr lang="en-US" sz="240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background w/ image arrow">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4043820-A54E-B884-ED4D-7DD579FAA3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
            <a:ext cx="12190413" cy="6857108"/>
          </a:xfrm>
          <a:prstGeom prst="rect">
            <a:avLst/>
          </a:prstGeom>
        </p:spPr>
      </p:pic>
      <p:sp>
        <p:nvSpPr>
          <p:cNvPr id="48" name="Rectangle 47">
            <a:extLst>
              <a:ext uri="{FF2B5EF4-FFF2-40B4-BE49-F238E27FC236}">
                <a16:creationId xmlns:a16="http://schemas.microsoft.com/office/drawing/2014/main" id="{CF4DA55C-84CC-DC13-0DBA-E1C26DC457C0}"/>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3" descr="Logo&#10;&#10;Description automatically generated">
            <a:extLst>
              <a:ext uri="{FF2B5EF4-FFF2-40B4-BE49-F238E27FC236}">
                <a16:creationId xmlns:a16="http://schemas.microsoft.com/office/drawing/2014/main" id="{984EAAAE-FB18-33AE-59C7-F9A65BFB0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351" y="5651854"/>
            <a:ext cx="761901" cy="660314"/>
          </a:xfrm>
          <a:prstGeom prst="rect">
            <a:avLst/>
          </a:prstGeom>
        </p:spPr>
      </p:pic>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640DB1-243D-164F-BD31-C408540BA241}" type="slidenum">
              <a:rPr lang="en-US" smtClean="0"/>
              <a:t>‹#›</a:t>
            </a:fld>
            <a:endParaRPr lang="en-US"/>
          </a:p>
        </p:txBody>
      </p:sp>
      <p:sp>
        <p:nvSpPr>
          <p:cNvPr id="47" name="Picture Placeholder 46">
            <a:extLst>
              <a:ext uri="{FF2B5EF4-FFF2-40B4-BE49-F238E27FC236}">
                <a16:creationId xmlns:a16="http://schemas.microsoft.com/office/drawing/2014/main" id="{1F3FA01E-1E9F-CEFF-858F-1CFCE8537731}"/>
              </a:ext>
            </a:extLst>
          </p:cNvPr>
          <p:cNvSpPr>
            <a:spLocks noGrp="1"/>
          </p:cNvSpPr>
          <p:nvPr>
            <p:ph type="pic" sz="quarter" idx="13"/>
          </p:nvPr>
        </p:nvSpPr>
        <p:spPr>
          <a:xfrm>
            <a:off x="493348" y="883394"/>
            <a:ext cx="6917590" cy="6105235"/>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effectLst>
            <a:outerShdw blurRad="344949" dir="21540000" sx="102325" sy="102325" algn="ctr" rotWithShape="0">
              <a:prstClr val="black">
                <a:alpha val="25000"/>
              </a:prstClr>
            </a:outerShdw>
          </a:effectLst>
        </p:spPr>
        <p:txBody>
          <a:bodyPr wrap="square">
            <a:noAutofit/>
          </a:bodyPr>
          <a:lstStyle/>
          <a:p>
            <a:endParaRPr lang="en-US"/>
          </a:p>
        </p:txBody>
      </p:sp>
    </p:spTree>
    <p:extLst>
      <p:ext uri="{BB962C8B-B14F-4D97-AF65-F5344CB8AC3E}">
        <p14:creationId xmlns:p14="http://schemas.microsoft.com/office/powerpoint/2010/main" val="1149572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a:t>
            </a:r>
            <a:r>
              <a:rPr lang="en-US" err="1"/>
              <a:t>lt</a:t>
            </a:r>
            <a:r>
              <a:rPr lang="en-US"/>
              <a:t> pro, demi, 18 </a:t>
            </a:r>
            <a:r>
              <a:rPr lang="en-US" err="1"/>
              <a:t>pt</a:t>
            </a:r>
            <a:r>
              <a:rPr lang="en-US"/>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a:t>Content – Avenir Next LT Pro, Regular, 16 </a:t>
            </a:r>
            <a:r>
              <a:rPr lang="en-US" err="1"/>
              <a:t>pt</a:t>
            </a:r>
            <a:r>
              <a:rPr lang="en-US"/>
              <a:t>, gray font, sentence case</a:t>
            </a:r>
          </a:p>
          <a:p>
            <a:r>
              <a:rPr lang="en-US"/>
              <a:t>Content </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Content – Avenir Next LT Pro, Regular, 16 </a:t>
            </a:r>
            <a:r>
              <a:rPr lang="en-US" err="1"/>
              <a:t>pt</a:t>
            </a:r>
            <a:r>
              <a:rPr lang="en-US"/>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Regular, 16 </a:t>
            </a:r>
            <a:r>
              <a:rPr lang="en-US" err="1"/>
              <a:t>pt</a:t>
            </a:r>
            <a:r>
              <a:rPr lang="en-US"/>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TITLE – Avenir NEXT LT PRO, DEMI, 18 </a:t>
            </a:r>
            <a:r>
              <a:rPr lang="en-US" err="1"/>
              <a:t>pt</a:t>
            </a:r>
            <a:r>
              <a:rPr lang="en-US"/>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AVENIR NEXT LT PRO, 18 </a:t>
            </a:r>
            <a:r>
              <a:rPr lang="en-US" err="1"/>
              <a:t>pt</a:t>
            </a:r>
            <a:r>
              <a:rPr lang="en-US"/>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a:t>Content – Avenir Next LT Pro, Regular, 12 </a:t>
            </a:r>
            <a:r>
              <a:rPr lang="en-US" err="1"/>
              <a:t>pt</a:t>
            </a:r>
            <a:r>
              <a:rPr lang="en-US"/>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Content – AVENIR NEXT LT PRO, REG,    16 </a:t>
            </a:r>
            <a:r>
              <a:rPr lang="en-US" err="1"/>
              <a:t>pt</a:t>
            </a:r>
            <a:r>
              <a:rPr lang="en-US"/>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a:solidFill>
                  <a:schemeClr val="bg1">
                    <a:lumMod val="65000"/>
                  </a:schemeClr>
                </a:solidFill>
                <a:latin typeface="Arial" charset="0"/>
                <a:ea typeface="Arial" charset="0"/>
                <a:cs typeface="Arial" charset="0"/>
              </a:rPr>
              <a:t>FOOTER</a:t>
            </a:r>
            <a:endParaRPr lang="en-US" sz="60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a:t>To insert an image</a:t>
            </a:r>
          </a:p>
          <a:p>
            <a:pPr lvl="1">
              <a:spcAft>
                <a:spcPts val="200"/>
              </a:spcAft>
            </a:pPr>
            <a:r>
              <a:rPr lang="en-US"/>
              <a:t>Click the center of the placeholder</a:t>
            </a:r>
          </a:p>
          <a:p>
            <a:pPr lvl="1">
              <a:spcAft>
                <a:spcPts val="200"/>
              </a:spcAft>
            </a:pPr>
            <a:r>
              <a:rPr lang="en-US"/>
              <a:t>From your computer’s file options that appear, select the image you want </a:t>
            </a:r>
          </a:p>
          <a:p>
            <a:pPr lvl="1">
              <a:spcAft>
                <a:spcPts val="200"/>
              </a:spcAft>
            </a:pPr>
            <a:r>
              <a:rPr lang="en-US"/>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a:t>First level - white square bullets, Avenir Next LT Pro, Regular, 18 </a:t>
            </a:r>
            <a:r>
              <a:rPr lang="en-US" err="1"/>
              <a:t>pt</a:t>
            </a:r>
            <a:r>
              <a:rPr lang="en-US"/>
              <a:t>, dark blue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r>
              <a:rPr lang="en-US"/>
              <a:t>If the title or text placeholders need alignment, go to the Home tab, click Reset in the Slides toolbar. </a:t>
            </a:r>
          </a:p>
          <a:p>
            <a:r>
              <a:rPr lang="en-US"/>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sp>
        <p:nvSpPr>
          <p:cNvPr id="6" name="Triangle 5">
            <a:extLst>
              <a:ext uri="{FF2B5EF4-FFF2-40B4-BE49-F238E27FC236}">
                <a16:creationId xmlns:a16="http://schemas.microsoft.com/office/drawing/2014/main" id="{82EC1F56-9800-72F5-37C2-B7DCEB1ECDAA}"/>
              </a:ext>
            </a:extLst>
          </p:cNvPr>
          <p:cNvSpPr/>
          <p:nvPr userDrawn="1"/>
        </p:nvSpPr>
        <p:spPr>
          <a:xfrm>
            <a:off x="5801958" y="5314113"/>
            <a:ext cx="578522" cy="558367"/>
          </a:xfrm>
          <a:prstGeom prst="triangl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AI-generated content may be incorrect.">
            <a:extLst>
              <a:ext uri="{FF2B5EF4-FFF2-40B4-BE49-F238E27FC236}">
                <a16:creationId xmlns:a16="http://schemas.microsoft.com/office/drawing/2014/main" id="{D69F1A7A-3CAC-0BDB-272D-2A35B8D33D89}"/>
              </a:ext>
            </a:extLst>
          </p:cNvPr>
          <p:cNvPicPr>
            <a:picLocks noChangeAspect="1"/>
          </p:cNvPicPr>
          <p:nvPr userDrawn="1"/>
        </p:nvPicPr>
        <p:blipFill>
          <a:blip r:embed="rId4"/>
          <a:stretch>
            <a:fillRect/>
          </a:stretch>
        </p:blipFill>
        <p:spPr>
          <a:xfrm>
            <a:off x="5638245" y="5242512"/>
            <a:ext cx="915509" cy="793442"/>
          </a:xfrm>
          <a:prstGeom prst="rect">
            <a:avLst/>
          </a:prstGeom>
        </p:spPr>
      </p:pic>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a:t>avenir next </a:t>
            </a:r>
            <a:r>
              <a:rPr lang="en-US" err="1"/>
              <a:t>lt</a:t>
            </a:r>
            <a:r>
              <a:rPr lang="en-US"/>
              <a:t> pro, demi, 36 </a:t>
            </a:r>
            <a:r>
              <a:rPr lang="en-US" err="1"/>
              <a:t>pt</a:t>
            </a:r>
            <a:r>
              <a:rPr lang="en-US"/>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a:t>Subtitle — avenir next </a:t>
            </a:r>
            <a:r>
              <a:rPr lang="en-US" err="1"/>
              <a:t>lt</a:t>
            </a:r>
            <a:r>
              <a:rPr lang="en-US"/>
              <a:t> pro, demi, 18 </a:t>
            </a:r>
            <a:r>
              <a:rPr lang="en-US" err="1"/>
              <a:t>pt</a:t>
            </a:r>
            <a:r>
              <a:rPr lang="en-US"/>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a:t>Presenter name or other additional text — </a:t>
            </a:r>
            <a:br>
              <a:rPr lang="en-GB"/>
            </a:br>
            <a:r>
              <a:rPr lang="en-GB"/>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a:t>avenir next </a:t>
            </a:r>
            <a:r>
              <a:rPr lang="en-US" err="1"/>
              <a:t>lt</a:t>
            </a:r>
            <a:r>
              <a:rPr lang="en-US"/>
              <a:t> pro, demi, 36 </a:t>
            </a:r>
            <a:r>
              <a:rPr lang="en-US" err="1"/>
              <a:t>pt</a:t>
            </a:r>
            <a:r>
              <a:rPr lang="en-US"/>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a:t>avenir next </a:t>
            </a:r>
            <a:r>
              <a:rPr lang="en-US" err="1"/>
              <a:t>lt</a:t>
            </a:r>
            <a:r>
              <a:rPr lang="en-US"/>
              <a:t> pro, demi, 36 </a:t>
            </a:r>
            <a:r>
              <a:rPr lang="en-US" err="1"/>
              <a:t>pt</a:t>
            </a:r>
            <a:r>
              <a:rPr lang="en-US"/>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a:p>
            <a:pPr lvl="2"/>
            <a:endParaRPr lang="en-US"/>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a:t>Subhead — AVENIR NEXT LT PRO, DEMI, 18 </a:t>
            </a:r>
            <a:r>
              <a:rPr lang="en-US" err="1"/>
              <a:t>pt</a:t>
            </a:r>
            <a:r>
              <a:rPr lang="en-US"/>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a:t>First level - white square bullets, Avenir Next LT Pro, Regular, 18 </a:t>
            </a:r>
            <a:r>
              <a:rPr lang="en-US" err="1"/>
              <a:t>pt</a:t>
            </a:r>
            <a:r>
              <a:rPr lang="en-US"/>
              <a:t>, white font, sentence case</a:t>
            </a:r>
          </a:p>
          <a:p>
            <a:r>
              <a:rPr lang="en-US"/>
              <a:t>Sentence case is capitalizing only the first letter of the first word and any proper nouns and names/titles.</a:t>
            </a:r>
          </a:p>
          <a:p>
            <a:pPr lvl="1"/>
            <a:r>
              <a:rPr lang="en-US"/>
              <a:t>Second level – white dashes, Avenir Next LT Pro, Regular, 16 </a:t>
            </a:r>
            <a:r>
              <a:rPr lang="en-US" err="1"/>
              <a:t>pt</a:t>
            </a:r>
            <a:r>
              <a:rPr lang="en-US"/>
              <a:t>, white font, sentence case</a:t>
            </a:r>
          </a:p>
          <a:p>
            <a:pPr lvl="2"/>
            <a:r>
              <a:rPr lang="en-US"/>
              <a:t>Third level – white circle bullets, Avenir Next LT Pro, Regular, 14 </a:t>
            </a:r>
            <a:r>
              <a:rPr lang="en-US" err="1"/>
              <a:t>pt</a:t>
            </a:r>
            <a:r>
              <a:rPr lang="en-US"/>
              <a:t>, white font, sentence case</a:t>
            </a:r>
          </a:p>
          <a:p>
            <a:endParaRPr lang="en-US"/>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a:t>First level – orange square bullets, Avenir Next LT Pro, Regular, 18 </a:t>
            </a:r>
            <a:r>
              <a:rPr lang="en-US" err="1"/>
              <a:t>pt</a:t>
            </a:r>
            <a:r>
              <a:rPr lang="en-US"/>
              <a:t>, gray font,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a:t>Avenir next </a:t>
            </a:r>
            <a:r>
              <a:rPr lang="en-US" err="1"/>
              <a:t>lt</a:t>
            </a:r>
            <a:r>
              <a:rPr lang="en-US"/>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Column 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5861"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7" name="Content Placeholder 2">
            <a:extLst>
              <a:ext uri="{FF2B5EF4-FFF2-40B4-BE49-F238E27FC236}">
                <a16:creationId xmlns:a16="http://schemas.microsoft.com/office/drawing/2014/main" id="{6A2A5731-E302-9249-8DE6-49886BFD0CC4}"/>
              </a:ext>
            </a:extLst>
          </p:cNvPr>
          <p:cNvSpPr>
            <a:spLocks noGrp="1"/>
          </p:cNvSpPr>
          <p:nvPr>
            <p:ph idx="14" hasCustomPrompt="1"/>
          </p:nvPr>
        </p:nvSpPr>
        <p:spPr>
          <a:xfrm>
            <a:off x="6965482"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a:t>First level – orange square bullets, Avenir Next LT Pro, Regular, 18 </a:t>
            </a:r>
            <a:r>
              <a:rPr lang="en-US" err="1"/>
              <a:t>pt</a:t>
            </a:r>
            <a:r>
              <a:rPr lang="en-US"/>
              <a:t>, gray, sentence case</a:t>
            </a:r>
          </a:p>
          <a:p>
            <a:r>
              <a:rPr lang="en-US"/>
              <a:t>Sentence case is capitalizing only the first letter of the first word and any proper nouns and names/titles. </a:t>
            </a:r>
          </a:p>
          <a:p>
            <a:pPr lvl="1"/>
            <a:r>
              <a:rPr lang="en-US"/>
              <a:t>Second level – dark blue dashes, Avenir Next LT Pro, Regular, 16 </a:t>
            </a:r>
            <a:r>
              <a:rPr lang="en-US" err="1"/>
              <a:t>pt</a:t>
            </a:r>
            <a:r>
              <a:rPr lang="en-US"/>
              <a:t>, gray font, sentence case</a:t>
            </a:r>
          </a:p>
          <a:p>
            <a:pPr lvl="2"/>
            <a:r>
              <a:rPr lang="en-US"/>
              <a:t>Third level – dark blue circle bullets, Avenir Next LT Pro, Regular, 14 </a:t>
            </a:r>
            <a:r>
              <a:rPr lang="en-US" err="1"/>
              <a:t>pt</a:t>
            </a:r>
            <a:r>
              <a:rPr lang="en-US"/>
              <a:t>, gray font, sentence case</a:t>
            </a:r>
          </a:p>
          <a:p>
            <a:r>
              <a:rPr lang="en-US"/>
              <a:t>If the title or text placeholders need alignment, go to the Home tab, click Reset in the Slides toolbar. </a:t>
            </a:r>
          </a:p>
          <a:p>
            <a:r>
              <a:rPr lang="en-US"/>
              <a:t>Use a period if the bullet is a complete sentence.</a:t>
            </a:r>
          </a:p>
        </p:txBody>
      </p:sp>
      <p:sp>
        <p:nvSpPr>
          <p:cNvPr id="5" name="Title 4">
            <a:extLst>
              <a:ext uri="{FF2B5EF4-FFF2-40B4-BE49-F238E27FC236}">
                <a16:creationId xmlns:a16="http://schemas.microsoft.com/office/drawing/2014/main" id="{8EB3BEAD-25EF-4CDC-9926-C540D6AF85FD}"/>
              </a:ext>
            </a:extLst>
          </p:cNvPr>
          <p:cNvSpPr>
            <a:spLocks noGrp="1"/>
          </p:cNvSpPr>
          <p:nvPr>
            <p:ph type="title" hasCustomPrompt="1"/>
          </p:nvPr>
        </p:nvSpPr>
        <p:spPr/>
        <p:txBody>
          <a:bodyPr/>
          <a:lstStyle/>
          <a:p>
            <a:r>
              <a:rPr lang="en-US"/>
              <a:t>TITLE — avenir NEXT LT PRO, DEMI, 28 PT, dark BLUE, all caps, up to 2 lines</a:t>
            </a:r>
          </a:p>
        </p:txBody>
      </p:sp>
      <p:sp>
        <p:nvSpPr>
          <p:cNvPr id="2" name="Footer Placeholder 4">
            <a:extLst>
              <a:ext uri="{FF2B5EF4-FFF2-40B4-BE49-F238E27FC236}">
                <a16:creationId xmlns:a16="http://schemas.microsoft.com/office/drawing/2014/main" id="{1FC7784B-A5EA-42B4-AFCC-B411540F66F2}"/>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4" name="Slide Number Placeholder 5">
            <a:extLst>
              <a:ext uri="{FF2B5EF4-FFF2-40B4-BE49-F238E27FC236}">
                <a16:creationId xmlns:a16="http://schemas.microsoft.com/office/drawing/2014/main" id="{80D2A47E-45B4-4004-90FD-742F496F031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7919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guide id="9" pos="2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Content – Avenir Next LT Pro, Regular, 16 </a:t>
            </a:r>
            <a:r>
              <a:rPr lang="en-US" err="1"/>
              <a:t>pt</a:t>
            </a:r>
            <a:r>
              <a:rPr lang="en-US"/>
              <a:t>, gray font, sentence case</a:t>
            </a:r>
          </a:p>
          <a:p>
            <a:r>
              <a:rPr lang="en-US"/>
              <a:t>To change the photo</a:t>
            </a:r>
          </a:p>
          <a:p>
            <a:pPr lvl="1"/>
            <a:r>
              <a:rPr lang="en-US"/>
              <a:t>Delete existing photo</a:t>
            </a:r>
          </a:p>
          <a:p>
            <a:pPr lvl="1"/>
            <a:r>
              <a:rPr lang="en-US"/>
              <a:t>Click picture icon in center of placeholder</a:t>
            </a:r>
          </a:p>
          <a:p>
            <a:pPr lvl="1"/>
            <a:r>
              <a:rPr lang="en-US"/>
              <a:t>Locate and select photo from your computer’s file options</a:t>
            </a:r>
          </a:p>
          <a:p>
            <a:pPr lvl="1"/>
            <a:r>
              <a:rPr lang="en-US"/>
              <a:t>Click Insert</a:t>
            </a:r>
          </a:p>
          <a:p>
            <a:pPr lvl="1"/>
            <a:r>
              <a:rPr lang="en-US"/>
              <a:t>PPT will size photo to fit</a:t>
            </a:r>
          </a:p>
          <a:p>
            <a:r>
              <a:rPr lang="en-US"/>
              <a:t>To reposition the image within the graphic container:</a:t>
            </a:r>
          </a:p>
          <a:p>
            <a:pPr lvl="1"/>
            <a:r>
              <a:rPr lang="en-US"/>
              <a:t>Click Crop in the Picture Format tab</a:t>
            </a:r>
          </a:p>
          <a:p>
            <a:pPr lvl="1"/>
            <a:r>
              <a:rPr lang="en-US"/>
              <a:t>Click middle of image and drag to reposition</a:t>
            </a:r>
          </a:p>
          <a:p>
            <a:pPr lvl="1"/>
            <a:r>
              <a:rPr lang="en-US"/>
              <a:t>To adjust image size, click and drag corners of image (not corners of graphic container)</a:t>
            </a:r>
          </a:p>
          <a:p>
            <a:pPr marL="285750" indent="-285750">
              <a:spcAft>
                <a:spcPts val="0"/>
              </a:spcAft>
              <a:buFont typeface="Arial" panose="020B0604020202020204" pitchFamily="34" charset="0"/>
              <a:buChar char="•"/>
            </a:pPr>
            <a:endParaRPr lang="en-US"/>
          </a:p>
          <a:p>
            <a:pPr marL="285750" indent="-285750">
              <a:spcAft>
                <a:spcPts val="0"/>
              </a:spcAft>
              <a:buFont typeface="Arial" panose="020B0604020202020204" pitchFamily="34" charset="0"/>
              <a:buChar char="•"/>
            </a:pPr>
            <a:endParaRPr lang="en-US"/>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a:t>First level bullet, square, orange</a:t>
            </a:r>
          </a:p>
          <a:p>
            <a:pPr lvl="1">
              <a:lnSpc>
                <a:spcPct val="87000"/>
              </a:lnSpc>
            </a:pPr>
            <a:r>
              <a:rPr lang="en-US"/>
              <a:t>Second level bullet, dash, dark blue</a:t>
            </a:r>
          </a:p>
          <a:p>
            <a:pPr lvl="2">
              <a:lnSpc>
                <a:spcPct val="87000"/>
              </a:lnSpc>
            </a:pPr>
            <a:r>
              <a:rPr lang="en-US"/>
              <a:t>Third level bullet, circle, dark blue</a:t>
            </a:r>
          </a:p>
          <a:p>
            <a:pPr>
              <a:lnSpc>
                <a:spcPct val="87000"/>
              </a:lnSpc>
            </a:pPr>
            <a:r>
              <a:rPr lang="en-US"/>
              <a:t>Text is Avenir Next LT Pro, Regular, 16 </a:t>
            </a:r>
            <a:r>
              <a:rPr lang="en-US" err="1"/>
              <a:t>pt</a:t>
            </a:r>
            <a:r>
              <a:rPr lang="en-US"/>
              <a:t>, gray font, sentence case</a:t>
            </a:r>
          </a:p>
          <a:p>
            <a:pPr lvl="1">
              <a:lnSpc>
                <a:spcPct val="87000"/>
              </a:lnSpc>
            </a:pPr>
            <a:r>
              <a:rPr lang="en-US"/>
              <a:t>Sentence case is capitalizing only the first letter of the first word and any proper names/titles. </a:t>
            </a:r>
          </a:p>
          <a:p>
            <a:pPr lvl="2">
              <a:lnSpc>
                <a:spcPct val="87000"/>
              </a:lnSpc>
            </a:pPr>
            <a:r>
              <a:rPr lang="en-US"/>
              <a:t>Use a period if the bullet is a complete sentence. </a:t>
            </a:r>
          </a:p>
          <a:p>
            <a:pPr>
              <a:lnSpc>
                <a:spcPct val="87000"/>
              </a:lnSpc>
            </a:pPr>
            <a:r>
              <a:rPr lang="en-US"/>
              <a:t>To add a second level bullet after this first level bullet, press enter, then tab.  </a:t>
            </a:r>
          </a:p>
          <a:p>
            <a:pPr lvl="1">
              <a:lnSpc>
                <a:spcPct val="87000"/>
              </a:lnSpc>
            </a:pPr>
            <a:r>
              <a:rPr lang="en-US"/>
              <a:t>To add a third level bullet after this second level bullet, press enter, then tab. </a:t>
            </a:r>
          </a:p>
          <a:p>
            <a:pPr lvl="2">
              <a:lnSpc>
                <a:spcPct val="87000"/>
              </a:lnSpc>
            </a:pPr>
            <a:r>
              <a:rPr lang="en-US"/>
              <a:t>To go back to a second level bullet from here, press enter, then shift + tab.  </a:t>
            </a:r>
          </a:p>
          <a:p>
            <a:pPr lvl="1">
              <a:lnSpc>
                <a:spcPct val="87000"/>
              </a:lnSpc>
            </a:pPr>
            <a:r>
              <a:rPr lang="en-US"/>
              <a:t>Using shift + tab takes you back one level at a time.</a:t>
            </a:r>
          </a:p>
          <a:p>
            <a:pPr lvl="2">
              <a:lnSpc>
                <a:spcPct val="87000"/>
              </a:lnSpc>
            </a:pPr>
            <a:r>
              <a:rPr lang="en-US"/>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a:t>subTITLE – AVENIR NEXT LT PRO, DEMI, 18 </a:t>
            </a:r>
            <a:r>
              <a:rPr lang="en-US" err="1"/>
              <a:t>pt</a:t>
            </a:r>
            <a:r>
              <a:rPr lang="en-US"/>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a:t>SUBTITLE – AVENIR NEXT LT PRO, DEMI, 18 </a:t>
            </a:r>
            <a:r>
              <a:rPr lang="en-US" err="1"/>
              <a:t>pt</a:t>
            </a:r>
            <a:r>
              <a:rPr lang="en-US"/>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a:t>avenir next </a:t>
            </a:r>
            <a:r>
              <a:rPr lang="en-US" err="1"/>
              <a:t>lt</a:t>
            </a:r>
            <a:r>
              <a:rPr lang="en-US"/>
              <a:t> pro, demi, 18 </a:t>
            </a:r>
            <a:r>
              <a:rPr lang="en-US" err="1"/>
              <a:t>pt</a:t>
            </a:r>
            <a:r>
              <a:rPr lang="en-US"/>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a:t>Content – Avenir Next LT Pro, Regular, 16 </a:t>
            </a:r>
            <a:r>
              <a:rPr lang="en-US" sz="1600" err="1"/>
              <a:t>pt</a:t>
            </a:r>
            <a:r>
              <a:rPr lang="en-US" sz="1600"/>
              <a:t>, gray </a:t>
            </a:r>
            <a:r>
              <a:rPr lang="en-US"/>
              <a:t>f</a:t>
            </a:r>
            <a:r>
              <a:rPr lang="en-US" sz="1600"/>
              <a:t>ont, sentence </a:t>
            </a:r>
            <a:r>
              <a:rPr lang="en-US"/>
              <a:t>c</a:t>
            </a:r>
            <a:r>
              <a:rPr lang="en-US" sz="1600"/>
              <a:t>ase, which is </a:t>
            </a:r>
            <a:r>
              <a:rPr lang="en-US"/>
              <a:t>capitalizing only the first letter of the first word and proper nouns and names/titles.</a:t>
            </a:r>
          </a:p>
          <a:p>
            <a:r>
              <a:rPr lang="en-US"/>
              <a:t>If the title or text placeholders need alignment, go to the Home tab, click Reset in the Slides toolbar to realign.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9.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0.sv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3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0"/>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1"/>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872" r:id="rId6"/>
    <p:sldLayoutId id="2147483722" r:id="rId7"/>
    <p:sldLayoutId id="2147483728" r:id="rId8"/>
    <p:sldLayoutId id="2147483727" r:id="rId9"/>
    <p:sldLayoutId id="2147483724" r:id="rId10"/>
    <p:sldLayoutId id="2147483731" r:id="rId11"/>
    <p:sldLayoutId id="2147483725" r:id="rId12"/>
    <p:sldLayoutId id="2147483751" r:id="rId13"/>
    <p:sldLayoutId id="2147483721" r:id="rId14"/>
    <p:sldLayoutId id="2147483878" r:id="rId15"/>
    <p:sldLayoutId id="2147483870" r:id="rId16"/>
    <p:sldLayoutId id="2147483864" r:id="rId17"/>
    <p:sldLayoutId id="214748395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mailto:rrl0018@auburn.edu" TargetMode="External"/><Relationship Id="rId5" Type="http://schemas.openxmlformats.org/officeDocument/2006/relationships/hyperlink" Target="mailto:csd0007@auburn.edu" TargetMode="External"/><Relationship Id="rId4" Type="http://schemas.openxmlformats.org/officeDocument/2006/relationships/hyperlink" Target="mailto:jls0260@auburn.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C1B5BD7-1785-DECC-9F9E-D996493D8AEC}"/>
              </a:ext>
            </a:extLst>
          </p:cNvPr>
          <p:cNvPicPr>
            <a:picLocks noGrp="1" noChangeAspect="1"/>
          </p:cNvPicPr>
          <p:nvPr>
            <p:ph type="pic" sz="quarter" idx="12"/>
          </p:nvPr>
        </p:nvPicPr>
        <p:blipFill>
          <a:blip r:embed="rId2"/>
          <a:srcRect t="7813" b="7813"/>
          <a:stretch>
            <a:fillRect/>
          </a:stretch>
        </p:blipFill>
        <p:spPr/>
      </p:pic>
      <p:grpSp>
        <p:nvGrpSpPr>
          <p:cNvPr id="6" name="Group 5">
            <a:extLst>
              <a:ext uri="{FF2B5EF4-FFF2-40B4-BE49-F238E27FC236}">
                <a16:creationId xmlns:a16="http://schemas.microsoft.com/office/drawing/2014/main" id="{E2600927-7114-FEA6-BC81-26C684BDE401}"/>
              </a:ext>
            </a:extLst>
          </p:cNvPr>
          <p:cNvGrpSpPr/>
          <p:nvPr/>
        </p:nvGrpSpPr>
        <p:grpSpPr>
          <a:xfrm>
            <a:off x="8091378" y="0"/>
            <a:ext cx="4100622" cy="6858000"/>
            <a:chOff x="8091378" y="0"/>
            <a:chExt cx="4100622" cy="6858000"/>
          </a:xfrm>
        </p:grpSpPr>
        <p:sp>
          <p:nvSpPr>
            <p:cNvPr id="2" name="Rectangle 1">
              <a:extLst>
                <a:ext uri="{FF2B5EF4-FFF2-40B4-BE49-F238E27FC236}">
                  <a16:creationId xmlns:a16="http://schemas.microsoft.com/office/drawing/2014/main" id="{F41A2D40-F5E5-02B9-BAE2-5D9AFCE3C667}"/>
                </a:ext>
              </a:extLst>
            </p:cNvPr>
            <p:cNvSpPr/>
            <p:nvPr/>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B71E59F2-9E38-31C5-E235-636D610BA03E}"/>
                </a:ext>
              </a:extLst>
            </p:cNvPr>
            <p:cNvPicPr>
              <a:picLocks noChangeAspect="1"/>
            </p:cNvPicPr>
            <p:nvPr/>
          </p:nvPicPr>
          <p:blipFill>
            <a:blip r:embed="rId3"/>
            <a:stretch>
              <a:fillRect/>
            </a:stretch>
          </p:blipFill>
          <p:spPr>
            <a:xfrm>
              <a:off x="9006295" y="5840197"/>
              <a:ext cx="2727545" cy="560603"/>
            </a:xfrm>
            <a:prstGeom prst="rect">
              <a:avLst/>
            </a:prstGeom>
          </p:spPr>
        </p:pic>
      </p:grpSp>
      <p:sp>
        <p:nvSpPr>
          <p:cNvPr id="5" name="Title 4">
            <a:extLst>
              <a:ext uri="{FF2B5EF4-FFF2-40B4-BE49-F238E27FC236}">
                <a16:creationId xmlns:a16="http://schemas.microsoft.com/office/drawing/2014/main" id="{3B2AEFCD-CE72-1FD5-C12A-2B95C7F03B87}"/>
              </a:ext>
            </a:extLst>
          </p:cNvPr>
          <p:cNvSpPr>
            <a:spLocks noGrp="1"/>
          </p:cNvSpPr>
          <p:nvPr>
            <p:ph type="title"/>
          </p:nvPr>
        </p:nvSpPr>
        <p:spPr>
          <a:xfrm>
            <a:off x="8399604" y="1277403"/>
            <a:ext cx="3484170" cy="1945207"/>
          </a:xfrm>
        </p:spPr>
        <p:txBody>
          <a:bodyPr/>
          <a:lstStyle/>
          <a:p>
            <a:r>
              <a:rPr lang="en-US" sz="3200"/>
              <a:t>AUBURN UNIVERSITY EMERGENCY MANAGEMENT goals and objectives</a:t>
            </a:r>
          </a:p>
        </p:txBody>
      </p:sp>
      <p:sp>
        <p:nvSpPr>
          <p:cNvPr id="11" name="Text Placeholder 10">
            <a:extLst>
              <a:ext uri="{FF2B5EF4-FFF2-40B4-BE49-F238E27FC236}">
                <a16:creationId xmlns:a16="http://schemas.microsoft.com/office/drawing/2014/main" id="{A939BDBD-7D52-D84D-BE15-316C9D4EC61B}"/>
              </a:ext>
            </a:extLst>
          </p:cNvPr>
          <p:cNvSpPr>
            <a:spLocks noGrp="1"/>
          </p:cNvSpPr>
          <p:nvPr>
            <p:ph type="body" sz="quarter" idx="11"/>
          </p:nvPr>
        </p:nvSpPr>
        <p:spPr>
          <a:xfrm>
            <a:off x="8183880" y="3841000"/>
            <a:ext cx="3867911" cy="560603"/>
          </a:xfrm>
        </p:spPr>
        <p:txBody>
          <a:bodyPr/>
          <a:lstStyle/>
          <a:p>
            <a:pPr algn="ctr"/>
            <a:r>
              <a:rPr lang="en-GB"/>
              <a:t>Roger Laferriere</a:t>
            </a:r>
          </a:p>
          <a:p>
            <a:r>
              <a:rPr lang="en-GB"/>
              <a:t>Director Emergency Management</a:t>
            </a:r>
          </a:p>
        </p:txBody>
      </p:sp>
    </p:spTree>
    <p:extLst>
      <p:ext uri="{BB962C8B-B14F-4D97-AF65-F5344CB8AC3E}">
        <p14:creationId xmlns:p14="http://schemas.microsoft.com/office/powerpoint/2010/main" val="739755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593323-BFD9-A55A-B73A-C59CD2990B60}"/>
              </a:ext>
            </a:extLst>
          </p:cNvPr>
          <p:cNvSpPr>
            <a:spLocks noGrp="1"/>
          </p:cNvSpPr>
          <p:nvPr>
            <p:ph type="sldNum" sz="quarter" idx="11"/>
          </p:nvPr>
        </p:nvSpPr>
        <p:spPr>
          <a:xfrm>
            <a:off x="364109" y="6470661"/>
            <a:ext cx="3187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885F-477D-A14D-B2C1-5ECAF755F313}" type="slidenum">
              <a:rPr kumimoji="0" lang="en-US" sz="800" b="0" i="0" u="none" strike="noStrike" kern="1200" cap="none" spc="0" normalizeH="0" baseline="0" noProof="0" smtClean="0">
                <a:ln>
                  <a:noFill/>
                </a:ln>
                <a:solidFill>
                  <a:srgbClr val="999999"/>
                </a:solidFill>
                <a:effectLst/>
                <a:uLnTx/>
                <a:uFillTx/>
                <a:latin typeface="Avenir Next LT Pro" panose="020B0504020202020204" pitchFamily="34" charset="77"/>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999999"/>
              </a:solidFill>
              <a:effectLst/>
              <a:uLnTx/>
              <a:uFillTx/>
              <a:latin typeface="Avenir Next LT Pro" panose="020B0504020202020204" pitchFamily="34" charset="77"/>
              <a:cs typeface="Arial" charset="0"/>
            </a:endParaRPr>
          </a:p>
        </p:txBody>
      </p:sp>
      <p:pic>
        <p:nvPicPr>
          <p:cNvPr id="2" name="Picture 1">
            <a:extLst>
              <a:ext uri="{FF2B5EF4-FFF2-40B4-BE49-F238E27FC236}">
                <a16:creationId xmlns:a16="http://schemas.microsoft.com/office/drawing/2014/main" id="{0A2059C4-9121-D9FC-C588-72E095BAD5C5}"/>
              </a:ext>
            </a:extLst>
          </p:cNvPr>
          <p:cNvPicPr>
            <a:picLocks noChangeAspect="1"/>
          </p:cNvPicPr>
          <p:nvPr/>
        </p:nvPicPr>
        <p:blipFill rotWithShape="1">
          <a:blip r:embed="rId3">
            <a:alphaModFix amt="67000"/>
          </a:blip>
          <a:srcRect r="50045"/>
          <a:stretch/>
        </p:blipFill>
        <p:spPr>
          <a:xfrm>
            <a:off x="9452119" y="2031447"/>
            <a:ext cx="2739881" cy="4826553"/>
          </a:xfrm>
          <a:prstGeom prst="rect">
            <a:avLst/>
          </a:prstGeom>
        </p:spPr>
      </p:pic>
      <p:pic>
        <p:nvPicPr>
          <p:cNvPr id="7" name="Picture 6">
            <a:extLst>
              <a:ext uri="{FF2B5EF4-FFF2-40B4-BE49-F238E27FC236}">
                <a16:creationId xmlns:a16="http://schemas.microsoft.com/office/drawing/2014/main" id="{D9539190-2017-A5D0-2C99-41CA3B5F6B65}"/>
              </a:ext>
            </a:extLst>
          </p:cNvPr>
          <p:cNvPicPr>
            <a:picLocks noChangeAspect="1"/>
          </p:cNvPicPr>
          <p:nvPr/>
        </p:nvPicPr>
        <p:blipFill>
          <a:blip r:embed="rId4"/>
          <a:stretch>
            <a:fillRect/>
          </a:stretch>
        </p:blipFill>
        <p:spPr>
          <a:xfrm>
            <a:off x="-60385" y="-41486"/>
            <a:ext cx="12252385" cy="6940972"/>
          </a:xfrm>
          <a:prstGeom prst="rect">
            <a:avLst/>
          </a:prstGeom>
        </p:spPr>
      </p:pic>
      <p:sp>
        <p:nvSpPr>
          <p:cNvPr id="9" name="Oval 8">
            <a:extLst>
              <a:ext uri="{FF2B5EF4-FFF2-40B4-BE49-F238E27FC236}">
                <a16:creationId xmlns:a16="http://schemas.microsoft.com/office/drawing/2014/main" id="{5486EC10-D401-ECA0-128B-12F4CF55DB85}"/>
              </a:ext>
            </a:extLst>
          </p:cNvPr>
          <p:cNvSpPr/>
          <p:nvPr/>
        </p:nvSpPr>
        <p:spPr>
          <a:xfrm>
            <a:off x="1746325" y="5191639"/>
            <a:ext cx="5266950" cy="45609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0" name="Oval 9">
            <a:extLst>
              <a:ext uri="{FF2B5EF4-FFF2-40B4-BE49-F238E27FC236}">
                <a16:creationId xmlns:a16="http://schemas.microsoft.com/office/drawing/2014/main" id="{05410D1F-BAD2-C790-B106-B3D12AE72FF3}"/>
              </a:ext>
            </a:extLst>
          </p:cNvPr>
          <p:cNvSpPr/>
          <p:nvPr/>
        </p:nvSpPr>
        <p:spPr>
          <a:xfrm>
            <a:off x="1746325" y="5817514"/>
            <a:ext cx="6845584" cy="456095"/>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11" name="Oval 10">
            <a:extLst>
              <a:ext uri="{FF2B5EF4-FFF2-40B4-BE49-F238E27FC236}">
                <a16:creationId xmlns:a16="http://schemas.microsoft.com/office/drawing/2014/main" id="{CA3BA2E0-19F4-68BE-574F-49A36E523E44}"/>
              </a:ext>
            </a:extLst>
          </p:cNvPr>
          <p:cNvSpPr/>
          <p:nvPr/>
        </p:nvSpPr>
        <p:spPr>
          <a:xfrm>
            <a:off x="1639019" y="6474012"/>
            <a:ext cx="3907765" cy="402068"/>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9920656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A7AE6B80-2C3A-50B9-3ECA-87F30D7C74F3}"/>
              </a:ext>
            </a:extLst>
          </p:cNvPr>
          <p:cNvSpPr>
            <a:spLocks noGrp="1"/>
          </p:cNvSpPr>
          <p:nvPr>
            <p:ph type="body" sz="quarter" idx="16"/>
          </p:nvPr>
        </p:nvSpPr>
        <p:spPr>
          <a:xfrm>
            <a:off x="1016102" y="1695697"/>
            <a:ext cx="4769926" cy="608932"/>
          </a:xfrm>
        </p:spPr>
        <p:txBody>
          <a:bodyPr/>
          <a:lstStyle/>
          <a:p>
            <a:r>
              <a:rPr lang="en-US"/>
              <a:t>The national preparedness elements</a:t>
            </a:r>
          </a:p>
        </p:txBody>
      </p:sp>
      <p:sp>
        <p:nvSpPr>
          <p:cNvPr id="17" name="Text Placeholder 16">
            <a:extLst>
              <a:ext uri="{FF2B5EF4-FFF2-40B4-BE49-F238E27FC236}">
                <a16:creationId xmlns:a16="http://schemas.microsoft.com/office/drawing/2014/main" id="{B9540BDA-01B7-FA82-5233-B4CBAF71A904}"/>
              </a:ext>
            </a:extLst>
          </p:cNvPr>
          <p:cNvSpPr>
            <a:spLocks noGrp="1"/>
          </p:cNvSpPr>
          <p:nvPr>
            <p:ph type="body" sz="quarter" idx="19"/>
          </p:nvPr>
        </p:nvSpPr>
        <p:spPr>
          <a:xfrm>
            <a:off x="1016102" y="2550303"/>
            <a:ext cx="4769926" cy="2998788"/>
          </a:xfrm>
        </p:spPr>
        <p:txBody>
          <a:bodyPr/>
          <a:lstStyle/>
          <a:p>
            <a:pPr marL="285750" indent="-285750">
              <a:buFont typeface="Arial" panose="020B0604020202020204" pitchFamily="34" charset="0"/>
              <a:buChar char="•"/>
            </a:pPr>
            <a:r>
              <a:rPr lang="en-US" sz="1600">
                <a:solidFill>
                  <a:srgbClr val="002060"/>
                </a:solidFill>
              </a:rPr>
              <a:t>Risk Assessment</a:t>
            </a:r>
          </a:p>
          <a:p>
            <a:pPr marL="285750" indent="-285750">
              <a:buFont typeface="Arial" panose="020B0604020202020204" pitchFamily="34" charset="0"/>
              <a:buChar char="•"/>
            </a:pPr>
            <a:r>
              <a:rPr lang="en-US" sz="1600">
                <a:solidFill>
                  <a:srgbClr val="002060"/>
                </a:solidFill>
              </a:rPr>
              <a:t>Estimating Capabilities/Requirements</a:t>
            </a:r>
          </a:p>
          <a:p>
            <a:pPr marL="285750" indent="-285750">
              <a:buFont typeface="Arial" panose="020B0604020202020204" pitchFamily="34" charset="0"/>
              <a:buChar char="•"/>
            </a:pPr>
            <a:r>
              <a:rPr lang="en-US" sz="1600">
                <a:solidFill>
                  <a:srgbClr val="002060"/>
                </a:solidFill>
              </a:rPr>
              <a:t>Building and Sustaining Capabilities</a:t>
            </a:r>
          </a:p>
          <a:p>
            <a:pPr marL="285750" indent="-285750">
              <a:buFont typeface="Arial" panose="020B0604020202020204" pitchFamily="34" charset="0"/>
              <a:buChar char="•"/>
            </a:pPr>
            <a:r>
              <a:rPr lang="en-US" sz="1600">
                <a:solidFill>
                  <a:srgbClr val="002060"/>
                </a:solidFill>
              </a:rPr>
              <a:t>Planning </a:t>
            </a:r>
          </a:p>
          <a:p>
            <a:pPr marL="285750" indent="-285750">
              <a:buFont typeface="Arial" panose="020B0604020202020204" pitchFamily="34" charset="0"/>
              <a:buChar char="•"/>
            </a:pPr>
            <a:r>
              <a:rPr lang="en-US" sz="1600">
                <a:solidFill>
                  <a:srgbClr val="002060"/>
                </a:solidFill>
              </a:rPr>
              <a:t>Exercising</a:t>
            </a:r>
          </a:p>
          <a:p>
            <a:pPr marL="285750" indent="-285750">
              <a:buFont typeface="Arial" panose="020B0604020202020204" pitchFamily="34" charset="0"/>
              <a:buChar char="•"/>
            </a:pPr>
            <a:r>
              <a:rPr lang="en-US" sz="1600">
                <a:solidFill>
                  <a:srgbClr val="002060"/>
                </a:solidFill>
              </a:rPr>
              <a:t>After Action /Follow-up</a:t>
            </a:r>
          </a:p>
          <a:p>
            <a:pPr marL="285750" indent="-285750">
              <a:buFont typeface="Arial" panose="020B0604020202020204" pitchFamily="34" charset="0"/>
              <a:buChar char="•"/>
            </a:pPr>
            <a:endParaRPr lang="en-US">
              <a:solidFill>
                <a:srgbClr val="002060"/>
              </a:solidFill>
            </a:endParaRPr>
          </a:p>
          <a:p>
            <a:pPr marL="0" indent="0">
              <a:buNone/>
            </a:pPr>
            <a:r>
              <a:rPr lang="en-US">
                <a:solidFill>
                  <a:srgbClr val="002060"/>
                </a:solidFill>
              </a:rPr>
              <a:t>* Source: PPD 8, National Preparedness, March 30, 2011</a:t>
            </a:r>
          </a:p>
        </p:txBody>
      </p:sp>
      <p:sp>
        <p:nvSpPr>
          <p:cNvPr id="5" name="Slide Number Placeholder 4">
            <a:extLst>
              <a:ext uri="{FF2B5EF4-FFF2-40B4-BE49-F238E27FC236}">
                <a16:creationId xmlns:a16="http://schemas.microsoft.com/office/drawing/2014/main" id="{C8AF964D-00EB-C441-89CA-25B69661C1DD}"/>
              </a:ext>
            </a:extLst>
          </p:cNvPr>
          <p:cNvSpPr>
            <a:spLocks noGrp="1"/>
          </p:cNvSpPr>
          <p:nvPr>
            <p:ph type="sldNum" sz="quarter" idx="20"/>
          </p:nvPr>
        </p:nvSpPr>
        <p:spPr>
          <a:xfrm>
            <a:off x="300359" y="6366854"/>
            <a:ext cx="318761" cy="365125"/>
          </a:xfrm>
        </p:spPr>
        <p:txBody>
          <a:bodyPr/>
          <a:lstStyle/>
          <a:p>
            <a:fld id="{9564885F-477D-A14D-B2C1-5ECAF755F313}" type="slidenum">
              <a:rPr lang="en-US" smtClean="0"/>
              <a:pPr/>
              <a:t>3</a:t>
            </a:fld>
            <a:endParaRPr lang="en-US"/>
          </a:p>
        </p:txBody>
      </p:sp>
      <p:sp>
        <p:nvSpPr>
          <p:cNvPr id="18" name="Text Placeholder 17">
            <a:extLst>
              <a:ext uri="{FF2B5EF4-FFF2-40B4-BE49-F238E27FC236}">
                <a16:creationId xmlns:a16="http://schemas.microsoft.com/office/drawing/2014/main" id="{D48FD006-0E80-CBDB-D20E-EA1C0E328E0E}"/>
              </a:ext>
            </a:extLst>
          </p:cNvPr>
          <p:cNvSpPr>
            <a:spLocks noGrp="1"/>
          </p:cNvSpPr>
          <p:nvPr>
            <p:ph type="body" sz="quarter" idx="22"/>
          </p:nvPr>
        </p:nvSpPr>
        <p:spPr>
          <a:xfrm>
            <a:off x="6416605" y="1684039"/>
            <a:ext cx="4769926" cy="608932"/>
          </a:xfrm>
        </p:spPr>
        <p:txBody>
          <a:bodyPr/>
          <a:lstStyle/>
          <a:p>
            <a:r>
              <a:rPr lang="en-US"/>
              <a:t>National fire protection association (NFPA) 1600</a:t>
            </a:r>
          </a:p>
        </p:txBody>
      </p:sp>
      <p:sp>
        <p:nvSpPr>
          <p:cNvPr id="19" name="Text Placeholder 18">
            <a:extLst>
              <a:ext uri="{FF2B5EF4-FFF2-40B4-BE49-F238E27FC236}">
                <a16:creationId xmlns:a16="http://schemas.microsoft.com/office/drawing/2014/main" id="{6281491F-25F7-7F95-4734-1092C58DE389}"/>
              </a:ext>
            </a:extLst>
          </p:cNvPr>
          <p:cNvSpPr>
            <a:spLocks noGrp="1"/>
          </p:cNvSpPr>
          <p:nvPr>
            <p:ph type="body" sz="quarter" idx="23"/>
          </p:nvPr>
        </p:nvSpPr>
        <p:spPr>
          <a:xfrm>
            <a:off x="6405972" y="2391996"/>
            <a:ext cx="4769926" cy="2998788"/>
          </a:xfrm>
        </p:spPr>
        <p:txBody>
          <a:bodyPr/>
          <a:lstStyle/>
          <a:p>
            <a:r>
              <a:rPr lang="en-US">
                <a:solidFill>
                  <a:srgbClr val="002060"/>
                </a:solidFill>
              </a:rPr>
              <a:t>Definition of the organization’s vision, mission, and goals</a:t>
            </a:r>
          </a:p>
          <a:p>
            <a:r>
              <a:rPr lang="en-US">
                <a:solidFill>
                  <a:srgbClr val="002060"/>
                </a:solidFill>
              </a:rPr>
              <a:t> A risk assessment and business impact analysis (BIA)</a:t>
            </a:r>
          </a:p>
          <a:p>
            <a:r>
              <a:rPr lang="en-US">
                <a:solidFill>
                  <a:srgbClr val="002060"/>
                </a:solidFill>
              </a:rPr>
              <a:t>A  resource needs assessment for: </a:t>
            </a:r>
          </a:p>
          <a:p>
            <a:pPr lvl="1"/>
            <a:r>
              <a:rPr lang="en-US">
                <a:solidFill>
                  <a:srgbClr val="002060"/>
                </a:solidFill>
              </a:rPr>
              <a:t>emergency operations/response; crisis communications; developing a business continuity standard; actionable recovery plans</a:t>
            </a:r>
          </a:p>
          <a:p>
            <a:r>
              <a:rPr lang="en-US">
                <a:solidFill>
                  <a:srgbClr val="002060"/>
                </a:solidFill>
              </a:rPr>
              <a:t>Crisis management to address those events that could severely impact: </a:t>
            </a:r>
          </a:p>
          <a:p>
            <a:pPr lvl="1"/>
            <a:r>
              <a:rPr lang="en-US">
                <a:solidFill>
                  <a:srgbClr val="002060"/>
                </a:solidFill>
              </a:rPr>
              <a:t>the organization’s operations; the brand’s reputation; the market share; its ability to do business; impact on relationships with key stakeholders</a:t>
            </a:r>
          </a:p>
          <a:p>
            <a:endParaRPr lang="en-US" sz="1600">
              <a:solidFill>
                <a:srgbClr val="002060"/>
              </a:solidFill>
            </a:endParaRPr>
          </a:p>
        </p:txBody>
      </p:sp>
      <p:sp>
        <p:nvSpPr>
          <p:cNvPr id="13" name="Title 12">
            <a:extLst>
              <a:ext uri="{FF2B5EF4-FFF2-40B4-BE49-F238E27FC236}">
                <a16:creationId xmlns:a16="http://schemas.microsoft.com/office/drawing/2014/main" id="{56730989-9CB3-9D4A-2291-C39D831645DE}"/>
              </a:ext>
            </a:extLst>
          </p:cNvPr>
          <p:cNvSpPr>
            <a:spLocks noGrp="1"/>
          </p:cNvSpPr>
          <p:nvPr>
            <p:ph type="title"/>
          </p:nvPr>
        </p:nvSpPr>
        <p:spPr>
          <a:xfrm>
            <a:off x="1775861" y="230876"/>
            <a:ext cx="9998798" cy="666736"/>
          </a:xfrm>
        </p:spPr>
        <p:txBody>
          <a:bodyPr/>
          <a:lstStyle/>
          <a:p>
            <a:r>
              <a:rPr lang="en-US"/>
              <a:t>National Requirements for emergency management in higher education</a:t>
            </a:r>
          </a:p>
        </p:txBody>
      </p:sp>
    </p:spTree>
    <p:extLst>
      <p:ext uri="{BB962C8B-B14F-4D97-AF65-F5344CB8AC3E}">
        <p14:creationId xmlns:p14="http://schemas.microsoft.com/office/powerpoint/2010/main" val="1470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429051" y="1085204"/>
            <a:ext cx="5731023" cy="4989486"/>
          </a:xfrm>
        </p:spPr>
        <p:txBody>
          <a:bodyPr vert="horz" lIns="91440" tIns="45720" rIns="91440" bIns="45720" rtlCol="0" anchor="t">
            <a:noAutofit/>
          </a:bodyPr>
          <a:lstStyle/>
          <a:p>
            <a:r>
              <a:rPr lang="en-US" b="1">
                <a:solidFill>
                  <a:schemeClr val="bg1"/>
                </a:solidFill>
              </a:rPr>
              <a:t>Risk Assessment</a:t>
            </a:r>
            <a:r>
              <a:rPr lang="en-US"/>
              <a:t>	</a:t>
            </a:r>
          </a:p>
          <a:p>
            <a:pPr lvl="1"/>
            <a:r>
              <a:rPr lang="en-US">
                <a:latin typeface="Avenir Next LT Pro"/>
                <a:cs typeface="Arial"/>
              </a:rPr>
              <a:t>Draft updated in October 2024</a:t>
            </a:r>
            <a:br>
              <a:rPr lang="en-US">
                <a:latin typeface="Avenir Next LT Pro"/>
                <a:cs typeface="Arial"/>
              </a:rPr>
            </a:br>
            <a:endParaRPr lang="en-US"/>
          </a:p>
          <a:p>
            <a:r>
              <a:rPr lang="en-US" b="1">
                <a:solidFill>
                  <a:schemeClr val="bg1"/>
                </a:solidFill>
              </a:rPr>
              <a:t>Estimating Capabilities</a:t>
            </a:r>
          </a:p>
          <a:p>
            <a:pPr lvl="1"/>
            <a:r>
              <a:rPr lang="en-US"/>
              <a:t>Last conducted in 2015</a:t>
            </a:r>
          </a:p>
          <a:p>
            <a:pPr lvl="2"/>
            <a:r>
              <a:rPr lang="en-US">
                <a:latin typeface="Avenir Next LT Pro"/>
                <a:cs typeface="Arial"/>
              </a:rPr>
              <a:t>With new Risk Assessment complete, can complete capability analysis for highest threats</a:t>
            </a:r>
            <a:br>
              <a:rPr lang="en-US">
                <a:latin typeface="Avenir Next LT Pro"/>
                <a:cs typeface="Arial"/>
              </a:rPr>
            </a:br>
            <a:endParaRPr lang="en-US"/>
          </a:p>
          <a:p>
            <a:r>
              <a:rPr lang="en-US" b="1">
                <a:solidFill>
                  <a:schemeClr val="bg1"/>
                </a:solidFill>
              </a:rPr>
              <a:t>Building AU Capability</a:t>
            </a:r>
          </a:p>
          <a:p>
            <a:pPr lvl="1"/>
            <a:r>
              <a:rPr lang="en-US"/>
              <a:t>Continues at local Emergency Responders level. AU new hires bring top notch expertise (Dr. Stewart, Ashley Gann, Roger Laferriere, </a:t>
            </a:r>
            <a:r>
              <a:rPr lang="en-US" err="1"/>
              <a:t>etc</a:t>
            </a:r>
            <a:r>
              <a:rPr lang="en-US"/>
              <a:t>).</a:t>
            </a:r>
          </a:p>
        </p:txBody>
      </p:sp>
      <p:sp>
        <p:nvSpPr>
          <p:cNvPr id="8" name="Content Placeholder 7">
            <a:extLst>
              <a:ext uri="{FF2B5EF4-FFF2-40B4-BE49-F238E27FC236}">
                <a16:creationId xmlns:a16="http://schemas.microsoft.com/office/drawing/2014/main" id="{81E9A82B-C80F-31C0-AD08-F1525FA1584C}"/>
              </a:ext>
            </a:extLst>
          </p:cNvPr>
          <p:cNvSpPr>
            <a:spLocks noGrp="1"/>
          </p:cNvSpPr>
          <p:nvPr>
            <p:ph idx="14"/>
          </p:nvPr>
        </p:nvSpPr>
        <p:spPr>
          <a:xfrm>
            <a:off x="6276947" y="896557"/>
            <a:ext cx="5486002" cy="5178133"/>
          </a:xfrm>
        </p:spPr>
        <p:txBody>
          <a:bodyPr/>
          <a:lstStyle/>
          <a:p>
            <a:r>
              <a:rPr lang="en-US" b="1">
                <a:solidFill>
                  <a:schemeClr val="bg1"/>
                </a:solidFill>
              </a:rPr>
              <a:t>Crisis Communication Plan</a:t>
            </a:r>
          </a:p>
          <a:p>
            <a:pPr lvl="1"/>
            <a:r>
              <a:rPr lang="en-US"/>
              <a:t>Crisis Risk Communications Plan update critical to mitigate catastrophic infodemic impacts. RA will inform areas of focus for other capabilities. </a:t>
            </a:r>
          </a:p>
          <a:p>
            <a:r>
              <a:rPr lang="en-US" b="1">
                <a:solidFill>
                  <a:schemeClr val="bg1"/>
                </a:solidFill>
              </a:rPr>
              <a:t>Emergency Operations Plan</a:t>
            </a:r>
          </a:p>
          <a:p>
            <a:pPr lvl="1"/>
            <a:r>
              <a:rPr lang="en-US"/>
              <a:t>Last update of campus Emergency Operations Plan 2017. Hazard specific plans (Tornado, Hurricanes, Active Shooter) have not been updated since 2021. </a:t>
            </a:r>
          </a:p>
          <a:p>
            <a:pPr lvl="2"/>
            <a:r>
              <a:rPr lang="en-US"/>
              <a:t>Extend concept of plan ownership from Emergency Manager to AU Leadership. Employ a “Whole of University” approach to socializing plan.</a:t>
            </a:r>
          </a:p>
          <a:p>
            <a:pPr lvl="2"/>
            <a:r>
              <a:rPr lang="en-US"/>
              <a:t>Department focus can shift to high-risk responses. AU can adopt gold-standard Incident Command System &amp; Incident Management Team concepts.</a:t>
            </a:r>
          </a:p>
          <a:p>
            <a:r>
              <a:rPr lang="en-US" b="1">
                <a:solidFill>
                  <a:schemeClr val="bg1"/>
                </a:solidFill>
              </a:rPr>
              <a:t>Business Continuity Plans / Continuity of Operations Plans</a:t>
            </a:r>
          </a:p>
          <a:p>
            <a:pPr lvl="1"/>
            <a:r>
              <a:rPr lang="en-US"/>
              <a:t>New plan for AU. EM will build the template but will need each department / school to engage and participate in plan development.</a:t>
            </a: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4</a:t>
            </a:fld>
            <a:endParaRPr lang="en-US"/>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1775861" y="230876"/>
            <a:ext cx="9998798" cy="666736"/>
          </a:xfrm>
        </p:spPr>
        <p:txBody>
          <a:bodyPr/>
          <a:lstStyle/>
          <a:p>
            <a:r>
              <a:rPr lang="en-US"/>
              <a:t>Current program and status</a:t>
            </a:r>
          </a:p>
        </p:txBody>
      </p:sp>
    </p:spTree>
    <p:extLst>
      <p:ext uri="{BB962C8B-B14F-4D97-AF65-F5344CB8AC3E}">
        <p14:creationId xmlns:p14="http://schemas.microsoft.com/office/powerpoint/2010/main" val="24014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A9B2E13-248B-B55F-E203-5F101C9AAE7C}"/>
              </a:ext>
            </a:extLst>
          </p:cNvPr>
          <p:cNvSpPr>
            <a:spLocks noGrp="1"/>
          </p:cNvSpPr>
          <p:nvPr>
            <p:ph idx="1"/>
          </p:nvPr>
        </p:nvSpPr>
        <p:spPr>
          <a:xfrm>
            <a:off x="417343" y="1063893"/>
            <a:ext cx="11357316" cy="1788863"/>
          </a:xfrm>
        </p:spPr>
        <p:txBody>
          <a:bodyPr/>
          <a:lstStyle/>
          <a:p>
            <a:r>
              <a:rPr lang="en-US"/>
              <a:t>ICS is the gold standard for Emergency Response	</a:t>
            </a:r>
          </a:p>
          <a:p>
            <a:pPr lvl="1"/>
            <a:r>
              <a:rPr lang="en-US"/>
              <a:t>ICS is the model for command, control, and coordination of emergency response at the </a:t>
            </a:r>
          </a:p>
          <a:p>
            <a:pPr lvl="1"/>
            <a:r>
              <a:rPr lang="en-US"/>
              <a:t>Use of the Incident Command System (ICS) is mandated by presidential directive for all emergency response in the United States.</a:t>
            </a:r>
          </a:p>
          <a:p>
            <a:r>
              <a:rPr lang="en-US"/>
              <a:t>ICS at AU:</a:t>
            </a:r>
            <a:endParaRPr lang="en-US">
              <a:solidFill>
                <a:schemeClr val="bg1"/>
              </a:solidFill>
            </a:endParaRPr>
          </a:p>
        </p:txBody>
      </p:sp>
      <p:sp>
        <p:nvSpPr>
          <p:cNvPr id="3" name="Slide Number Placeholder 2">
            <a:extLst>
              <a:ext uri="{FF2B5EF4-FFF2-40B4-BE49-F238E27FC236}">
                <a16:creationId xmlns:a16="http://schemas.microsoft.com/office/drawing/2014/main" id="{7E534743-CADE-F69B-258A-50D472494324}"/>
              </a:ext>
            </a:extLst>
          </p:cNvPr>
          <p:cNvSpPr>
            <a:spLocks noGrp="1"/>
          </p:cNvSpPr>
          <p:nvPr>
            <p:ph type="sldNum" sz="quarter" idx="12"/>
          </p:nvPr>
        </p:nvSpPr>
        <p:spPr>
          <a:xfrm>
            <a:off x="300359" y="6366854"/>
            <a:ext cx="318761" cy="365125"/>
          </a:xfrm>
        </p:spPr>
        <p:txBody>
          <a:bodyPr/>
          <a:lstStyle/>
          <a:p>
            <a:fld id="{9564885F-477D-A14D-B2C1-5ECAF755F313}" type="slidenum">
              <a:rPr lang="en-US" smtClean="0"/>
              <a:pPr/>
              <a:t>5</a:t>
            </a:fld>
            <a:endParaRPr lang="en-US"/>
          </a:p>
        </p:txBody>
      </p:sp>
      <p:sp>
        <p:nvSpPr>
          <p:cNvPr id="9" name="Title 8">
            <a:extLst>
              <a:ext uri="{FF2B5EF4-FFF2-40B4-BE49-F238E27FC236}">
                <a16:creationId xmlns:a16="http://schemas.microsoft.com/office/drawing/2014/main" id="{3F430DE3-A0AD-9161-0E3C-DA8BF40916A3}"/>
              </a:ext>
            </a:extLst>
          </p:cNvPr>
          <p:cNvSpPr>
            <a:spLocks noGrp="1"/>
          </p:cNvSpPr>
          <p:nvPr>
            <p:ph type="title"/>
          </p:nvPr>
        </p:nvSpPr>
        <p:spPr>
          <a:xfrm>
            <a:off x="1775861" y="230876"/>
            <a:ext cx="9998798" cy="666736"/>
          </a:xfrm>
        </p:spPr>
        <p:txBody>
          <a:bodyPr/>
          <a:lstStyle/>
          <a:p>
            <a:r>
              <a:rPr lang="en-US"/>
              <a:t>Incident Command system (ICS)</a:t>
            </a:r>
          </a:p>
        </p:txBody>
      </p:sp>
      <p:grpSp>
        <p:nvGrpSpPr>
          <p:cNvPr id="5" name="Group 4">
            <a:extLst>
              <a:ext uri="{FF2B5EF4-FFF2-40B4-BE49-F238E27FC236}">
                <a16:creationId xmlns:a16="http://schemas.microsoft.com/office/drawing/2014/main" id="{A2DB374B-917B-5CFA-A74F-E3BE892E2846}"/>
              </a:ext>
            </a:extLst>
          </p:cNvPr>
          <p:cNvGrpSpPr/>
          <p:nvPr/>
        </p:nvGrpSpPr>
        <p:grpSpPr>
          <a:xfrm>
            <a:off x="2524164" y="3243925"/>
            <a:ext cx="4375237" cy="1949922"/>
            <a:chOff x="7366250" y="268960"/>
            <a:chExt cx="4407105" cy="1933438"/>
          </a:xfrm>
        </p:grpSpPr>
        <p:pic>
          <p:nvPicPr>
            <p:cNvPr id="2" name="Picture 1">
              <a:extLst>
                <a:ext uri="{FF2B5EF4-FFF2-40B4-BE49-F238E27FC236}">
                  <a16:creationId xmlns:a16="http://schemas.microsoft.com/office/drawing/2014/main" id="{46F8944A-82B3-3434-F8F1-27DF3ABDF030}"/>
                </a:ext>
              </a:extLst>
            </p:cNvPr>
            <p:cNvPicPr>
              <a:picLocks noChangeAspect="1"/>
            </p:cNvPicPr>
            <p:nvPr/>
          </p:nvPicPr>
          <p:blipFill>
            <a:blip r:embed="rId2"/>
            <a:stretch>
              <a:fillRect/>
            </a:stretch>
          </p:blipFill>
          <p:spPr>
            <a:xfrm>
              <a:off x="7366250" y="268960"/>
              <a:ext cx="2643407" cy="1933438"/>
            </a:xfrm>
            <a:prstGeom prst="rect">
              <a:avLst/>
            </a:prstGeom>
          </p:spPr>
        </p:pic>
        <p:pic>
          <p:nvPicPr>
            <p:cNvPr id="4" name="Picture 3">
              <a:extLst>
                <a:ext uri="{FF2B5EF4-FFF2-40B4-BE49-F238E27FC236}">
                  <a16:creationId xmlns:a16="http://schemas.microsoft.com/office/drawing/2014/main" id="{4C548425-0811-A230-9DC6-BE435A7227CB}"/>
                </a:ext>
              </a:extLst>
            </p:cNvPr>
            <p:cNvPicPr>
              <a:picLocks noChangeAspect="1"/>
            </p:cNvPicPr>
            <p:nvPr/>
          </p:nvPicPr>
          <p:blipFill>
            <a:blip r:embed="rId3"/>
            <a:stretch>
              <a:fillRect/>
            </a:stretch>
          </p:blipFill>
          <p:spPr>
            <a:xfrm>
              <a:off x="9537935" y="579422"/>
              <a:ext cx="2235420" cy="1443709"/>
            </a:xfrm>
            <a:prstGeom prst="rect">
              <a:avLst/>
            </a:prstGeom>
          </p:spPr>
        </p:pic>
      </p:grpSp>
      <p:grpSp>
        <p:nvGrpSpPr>
          <p:cNvPr id="8" name="Group 7">
            <a:extLst>
              <a:ext uri="{FF2B5EF4-FFF2-40B4-BE49-F238E27FC236}">
                <a16:creationId xmlns:a16="http://schemas.microsoft.com/office/drawing/2014/main" id="{84486BD3-80FA-D56B-D745-8A03EBDD26E2}"/>
              </a:ext>
            </a:extLst>
          </p:cNvPr>
          <p:cNvGrpSpPr/>
          <p:nvPr/>
        </p:nvGrpSpPr>
        <p:grpSpPr>
          <a:xfrm>
            <a:off x="7254961" y="3146192"/>
            <a:ext cx="4825750" cy="2277702"/>
            <a:chOff x="7366250" y="4443978"/>
            <a:chExt cx="4825750" cy="2277702"/>
          </a:xfrm>
        </p:grpSpPr>
        <p:pic>
          <p:nvPicPr>
            <p:cNvPr id="6" name="Picture 2" descr="On the Job: Peyton Bullen | CFP News | Verisk's Community Hazard Mitigation  Services">
              <a:extLst>
                <a:ext uri="{FF2B5EF4-FFF2-40B4-BE49-F238E27FC236}">
                  <a16:creationId xmlns:a16="http://schemas.microsoft.com/office/drawing/2014/main" id="{53E67520-869D-7060-9401-CC460C18D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250" y="4443978"/>
              <a:ext cx="2996976" cy="2277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83ED1B3-B609-A5A6-CFA5-492F820D2100}"/>
                </a:ext>
              </a:extLst>
            </p:cNvPr>
            <p:cNvPicPr>
              <a:picLocks noChangeAspect="1"/>
            </p:cNvPicPr>
            <p:nvPr/>
          </p:nvPicPr>
          <p:blipFill>
            <a:blip r:embed="rId3"/>
            <a:stretch>
              <a:fillRect/>
            </a:stretch>
          </p:blipFill>
          <p:spPr>
            <a:xfrm>
              <a:off x="9956580" y="4909063"/>
              <a:ext cx="2235420" cy="1443709"/>
            </a:xfrm>
            <a:prstGeom prst="rect">
              <a:avLst/>
            </a:prstGeom>
          </p:spPr>
        </p:pic>
      </p:grpSp>
      <p:pic>
        <p:nvPicPr>
          <p:cNvPr id="1026" name="Picture 2" descr="A diagram of a company&#10;&#10;AI-generated content may be incorrect.">
            <a:extLst>
              <a:ext uri="{FF2B5EF4-FFF2-40B4-BE49-F238E27FC236}">
                <a16:creationId xmlns:a16="http://schemas.microsoft.com/office/drawing/2014/main" id="{45881B73-E9A6-B760-7E99-B9BAC06DF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462" y="2953624"/>
            <a:ext cx="1919813" cy="291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28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F5D5C145-DDB0-071C-F338-0FF73385FEAF}"/>
              </a:ext>
            </a:extLst>
          </p:cNvPr>
          <p:cNvSpPr>
            <a:spLocks noGrp="1"/>
          </p:cNvSpPr>
          <p:nvPr>
            <p:ph type="sldNum" sz="quarter" idx="11"/>
          </p:nvPr>
        </p:nvSpPr>
        <p:spPr>
          <a:xfrm>
            <a:off x="364109" y="6470661"/>
            <a:ext cx="318761" cy="365125"/>
          </a:xfrm>
        </p:spPr>
        <p:txBody>
          <a:bodyPr/>
          <a:lstStyle/>
          <a:p>
            <a:fld id="{9564885F-477D-A14D-B2C1-5ECAF755F313}" type="slidenum">
              <a:rPr lang="en-US" smtClean="0"/>
              <a:pPr/>
              <a:t>6</a:t>
            </a:fld>
            <a:endParaRPr lang="en-US"/>
          </a:p>
        </p:txBody>
      </p:sp>
      <p:sp>
        <p:nvSpPr>
          <p:cNvPr id="9" name="Title 8">
            <a:extLst>
              <a:ext uri="{FF2B5EF4-FFF2-40B4-BE49-F238E27FC236}">
                <a16:creationId xmlns:a16="http://schemas.microsoft.com/office/drawing/2014/main" id="{6EF3A2AE-3CE2-DE4E-4ADD-4C3901E11DF6}"/>
              </a:ext>
            </a:extLst>
          </p:cNvPr>
          <p:cNvSpPr>
            <a:spLocks noGrp="1"/>
          </p:cNvSpPr>
          <p:nvPr>
            <p:ph type="title"/>
          </p:nvPr>
        </p:nvSpPr>
        <p:spPr>
          <a:xfrm>
            <a:off x="417341" y="338458"/>
            <a:ext cx="11361867" cy="869909"/>
          </a:xfrm>
        </p:spPr>
        <p:txBody>
          <a:bodyPr/>
          <a:lstStyle/>
          <a:p>
            <a:r>
              <a:rPr lang="en-US"/>
              <a:t>AU Responses this year</a:t>
            </a:r>
          </a:p>
        </p:txBody>
      </p:sp>
      <p:sp>
        <p:nvSpPr>
          <p:cNvPr id="44" name="Content Placeholder 43">
            <a:extLst>
              <a:ext uri="{FF2B5EF4-FFF2-40B4-BE49-F238E27FC236}">
                <a16:creationId xmlns:a16="http://schemas.microsoft.com/office/drawing/2014/main" id="{93AAD773-045E-020E-B347-2FD1EAD5B101}"/>
              </a:ext>
            </a:extLst>
          </p:cNvPr>
          <p:cNvSpPr>
            <a:spLocks noGrp="1"/>
          </p:cNvSpPr>
          <p:nvPr>
            <p:ph sz="quarter" idx="13"/>
          </p:nvPr>
        </p:nvSpPr>
        <p:spPr>
          <a:xfrm>
            <a:off x="714375" y="1800225"/>
            <a:ext cx="2528888" cy="1976438"/>
          </a:xfrm>
        </p:spPr>
        <p:txBody>
          <a:bodyPr/>
          <a:lstStyle/>
          <a:p>
            <a:r>
              <a:rPr lang="en-US">
                <a:solidFill>
                  <a:schemeClr val="accent2"/>
                </a:solidFill>
              </a:rPr>
              <a:t>Hurricane Helene</a:t>
            </a:r>
            <a:endParaRPr lang="en-US"/>
          </a:p>
        </p:txBody>
      </p:sp>
      <p:sp>
        <p:nvSpPr>
          <p:cNvPr id="65" name="Content Placeholder 64">
            <a:extLst>
              <a:ext uri="{FF2B5EF4-FFF2-40B4-BE49-F238E27FC236}">
                <a16:creationId xmlns:a16="http://schemas.microsoft.com/office/drawing/2014/main" id="{59E279B3-635B-972A-6F0F-EBE9A54BD37B}"/>
              </a:ext>
            </a:extLst>
          </p:cNvPr>
          <p:cNvSpPr>
            <a:spLocks noGrp="1"/>
          </p:cNvSpPr>
          <p:nvPr>
            <p:ph sz="quarter" idx="14"/>
          </p:nvPr>
        </p:nvSpPr>
        <p:spPr>
          <a:xfrm>
            <a:off x="6199709" y="1800713"/>
            <a:ext cx="2528844" cy="1975342"/>
          </a:xfrm>
        </p:spPr>
        <p:txBody>
          <a:bodyPr/>
          <a:lstStyle/>
          <a:p>
            <a:r>
              <a:rPr lang="en-US">
                <a:solidFill>
                  <a:schemeClr val="accent2"/>
                </a:solidFill>
              </a:rPr>
              <a:t>4 - Tornado Warnings / Tornado Shelters at Greene Hall and Library</a:t>
            </a:r>
          </a:p>
          <a:p>
            <a:endParaRPr lang="en-US"/>
          </a:p>
        </p:txBody>
      </p:sp>
      <p:sp>
        <p:nvSpPr>
          <p:cNvPr id="66" name="Content Placeholder 65">
            <a:extLst>
              <a:ext uri="{FF2B5EF4-FFF2-40B4-BE49-F238E27FC236}">
                <a16:creationId xmlns:a16="http://schemas.microsoft.com/office/drawing/2014/main" id="{7ECA0AEC-58BA-AB31-3A3A-0F45E40B0B13}"/>
              </a:ext>
            </a:extLst>
          </p:cNvPr>
          <p:cNvSpPr>
            <a:spLocks noGrp="1"/>
          </p:cNvSpPr>
          <p:nvPr>
            <p:ph sz="quarter" idx="15"/>
          </p:nvPr>
        </p:nvSpPr>
        <p:spPr>
          <a:xfrm>
            <a:off x="3457043" y="3972527"/>
            <a:ext cx="2528844" cy="1975342"/>
          </a:xfrm>
        </p:spPr>
        <p:txBody>
          <a:bodyPr/>
          <a:lstStyle/>
          <a:p>
            <a:r>
              <a:rPr lang="en-US">
                <a:solidFill>
                  <a:schemeClr val="accent2"/>
                </a:solidFill>
              </a:rPr>
              <a:t>Basketball Crowd Surge Operations</a:t>
            </a:r>
            <a:endParaRPr lang="en-US"/>
          </a:p>
        </p:txBody>
      </p:sp>
      <p:sp>
        <p:nvSpPr>
          <p:cNvPr id="5" name="Content Placeholder 64">
            <a:extLst>
              <a:ext uri="{FF2B5EF4-FFF2-40B4-BE49-F238E27FC236}">
                <a16:creationId xmlns:a16="http://schemas.microsoft.com/office/drawing/2014/main" id="{8804614A-6A4F-FBF4-B38A-84D44C65B1A3}"/>
              </a:ext>
            </a:extLst>
          </p:cNvPr>
          <p:cNvSpPr txBox="1">
            <a:spLocks/>
          </p:cNvSpPr>
          <p:nvPr/>
        </p:nvSpPr>
        <p:spPr>
          <a:xfrm>
            <a:off x="8948781" y="3994931"/>
            <a:ext cx="2528844" cy="1975342"/>
          </a:xfrm>
          <a:prstGeom prst="rect">
            <a:avLst/>
          </a:prstGeom>
          <a:solidFill>
            <a:srgbClr val="FFFFFF"/>
          </a:solidFill>
        </p:spPr>
        <p:txBody>
          <a:bodyPr vert="horz" lIns="182880" tIns="1280160" rIns="182880" bIns="274320" rtlCol="0">
            <a:noAutofit/>
          </a:bodyPr>
          <a:lstStyle>
            <a:lvl1pPr marL="0" indent="0" algn="ctr" defTabSz="914400" rtl="0" eaLnBrk="1" latinLnBrk="0" hangingPunct="1">
              <a:lnSpc>
                <a:spcPct val="90000"/>
              </a:lnSpc>
              <a:spcBef>
                <a:spcPts val="0"/>
              </a:spcBef>
              <a:spcAft>
                <a:spcPts val="600"/>
              </a:spcAft>
              <a:buClr>
                <a:schemeClr val="accent2"/>
              </a:buClr>
              <a:buFont typeface="Wingdings" pitchFamily="2" charset="2"/>
              <a:buNone/>
              <a:tabLst/>
              <a:defRPr sz="1400" b="1" i="0" kern="1200" cap="none" baseline="0">
                <a:solidFill>
                  <a:schemeClr val="bg1"/>
                </a:solidFill>
                <a:latin typeface="Avenir Next LT Pro Demi"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rPr>
              <a:t>Winter Weather</a:t>
            </a:r>
          </a:p>
          <a:p>
            <a:endParaRPr lang="en-US">
              <a:solidFill>
                <a:schemeClr val="accent2"/>
              </a:solidFill>
            </a:endParaRPr>
          </a:p>
          <a:p>
            <a:endParaRPr lang="en-US"/>
          </a:p>
        </p:txBody>
      </p:sp>
      <p:sp>
        <p:nvSpPr>
          <p:cNvPr id="7" name="Content Placeholder 6">
            <a:extLst>
              <a:ext uri="{FF2B5EF4-FFF2-40B4-BE49-F238E27FC236}">
                <a16:creationId xmlns:a16="http://schemas.microsoft.com/office/drawing/2014/main" id="{D08CF126-087C-537C-47F4-F5264B588ECD}"/>
              </a:ext>
            </a:extLst>
          </p:cNvPr>
          <p:cNvSpPr>
            <a:spLocks noGrp="1"/>
          </p:cNvSpPr>
          <p:nvPr>
            <p:ph sz="quarter" idx="19"/>
          </p:nvPr>
        </p:nvSpPr>
        <p:spPr/>
        <p:txBody>
          <a:bodyPr/>
          <a:lstStyle/>
          <a:p>
            <a:endParaRPr lang="en-US"/>
          </a:p>
        </p:txBody>
      </p:sp>
      <p:sp>
        <p:nvSpPr>
          <p:cNvPr id="13" name="Content Placeholder 12">
            <a:extLst>
              <a:ext uri="{FF2B5EF4-FFF2-40B4-BE49-F238E27FC236}">
                <a16:creationId xmlns:a16="http://schemas.microsoft.com/office/drawing/2014/main" id="{2D234B92-0892-A78F-59EF-312B10EB9BEE}"/>
              </a:ext>
            </a:extLst>
          </p:cNvPr>
          <p:cNvSpPr>
            <a:spLocks noGrp="1"/>
          </p:cNvSpPr>
          <p:nvPr>
            <p:ph sz="quarter" idx="18"/>
          </p:nvPr>
        </p:nvSpPr>
        <p:spPr/>
        <p:txBody>
          <a:bodyPr/>
          <a:lstStyle/>
          <a:p>
            <a:endParaRPr lang="en-US"/>
          </a:p>
        </p:txBody>
      </p:sp>
      <p:pic>
        <p:nvPicPr>
          <p:cNvPr id="15" name="Picture 14">
            <a:extLst>
              <a:ext uri="{FF2B5EF4-FFF2-40B4-BE49-F238E27FC236}">
                <a16:creationId xmlns:a16="http://schemas.microsoft.com/office/drawing/2014/main" id="{ED9DA6C9-B7C4-DE76-B673-FA90C3CE3040}"/>
              </a:ext>
            </a:extLst>
          </p:cNvPr>
          <p:cNvPicPr>
            <a:picLocks noChangeAspect="1"/>
          </p:cNvPicPr>
          <p:nvPr/>
        </p:nvPicPr>
        <p:blipFill>
          <a:blip r:embed="rId3"/>
          <a:stretch>
            <a:fillRect/>
          </a:stretch>
        </p:blipFill>
        <p:spPr>
          <a:xfrm>
            <a:off x="3489408" y="1835308"/>
            <a:ext cx="2490116" cy="1906151"/>
          </a:xfrm>
          <a:prstGeom prst="rect">
            <a:avLst/>
          </a:prstGeom>
        </p:spPr>
      </p:pic>
      <p:pic>
        <p:nvPicPr>
          <p:cNvPr id="21" name="Content Placeholder 20">
            <a:extLst>
              <a:ext uri="{FF2B5EF4-FFF2-40B4-BE49-F238E27FC236}">
                <a16:creationId xmlns:a16="http://schemas.microsoft.com/office/drawing/2014/main" id="{C02C9A4B-F3A6-03B9-24F7-6EC667F83F02}"/>
              </a:ext>
            </a:extLst>
          </p:cNvPr>
          <p:cNvPicPr>
            <a:picLocks noGrp="1" noChangeAspect="1"/>
          </p:cNvPicPr>
          <p:nvPr>
            <p:ph sz="quarter" idx="20"/>
          </p:nvPr>
        </p:nvPicPr>
        <p:blipFill>
          <a:blip r:embed="rId4"/>
          <a:stretch>
            <a:fillRect/>
          </a:stretch>
        </p:blipFill>
        <p:spPr>
          <a:xfrm>
            <a:off x="6532650" y="3961673"/>
            <a:ext cx="1955742" cy="1976438"/>
          </a:xfrm>
        </p:spPr>
      </p:pic>
      <p:pic>
        <p:nvPicPr>
          <p:cNvPr id="23" name="Picture 22">
            <a:extLst>
              <a:ext uri="{FF2B5EF4-FFF2-40B4-BE49-F238E27FC236}">
                <a16:creationId xmlns:a16="http://schemas.microsoft.com/office/drawing/2014/main" id="{0A89E7F5-5A66-29D9-9A5E-31E1CBBEC4E6}"/>
              </a:ext>
            </a:extLst>
          </p:cNvPr>
          <p:cNvPicPr>
            <a:picLocks noChangeAspect="1"/>
          </p:cNvPicPr>
          <p:nvPr/>
        </p:nvPicPr>
        <p:blipFill>
          <a:blip r:embed="rId5"/>
          <a:stretch>
            <a:fillRect/>
          </a:stretch>
        </p:blipFill>
        <p:spPr>
          <a:xfrm>
            <a:off x="595528" y="3961673"/>
            <a:ext cx="2766537" cy="2008600"/>
          </a:xfrm>
          <a:prstGeom prst="rect">
            <a:avLst/>
          </a:prstGeom>
        </p:spPr>
      </p:pic>
      <p:sp>
        <p:nvSpPr>
          <p:cNvPr id="25" name="Content Placeholder 24">
            <a:extLst>
              <a:ext uri="{FF2B5EF4-FFF2-40B4-BE49-F238E27FC236}">
                <a16:creationId xmlns:a16="http://schemas.microsoft.com/office/drawing/2014/main" id="{0790B122-F914-8305-09DA-F28E67483A69}"/>
              </a:ext>
            </a:extLst>
          </p:cNvPr>
          <p:cNvSpPr>
            <a:spLocks noGrp="1"/>
          </p:cNvSpPr>
          <p:nvPr>
            <p:ph sz="quarter" idx="17"/>
          </p:nvPr>
        </p:nvSpPr>
        <p:spPr/>
        <p:txBody>
          <a:bodyPr/>
          <a:lstStyle/>
          <a:p>
            <a:endParaRPr lang="en-US"/>
          </a:p>
        </p:txBody>
      </p:sp>
      <p:pic>
        <p:nvPicPr>
          <p:cNvPr id="27" name="Picture 26">
            <a:extLst>
              <a:ext uri="{FF2B5EF4-FFF2-40B4-BE49-F238E27FC236}">
                <a16:creationId xmlns:a16="http://schemas.microsoft.com/office/drawing/2014/main" id="{3151BCE5-6BF2-8B55-D0C2-A6026DE82D1F}"/>
              </a:ext>
            </a:extLst>
          </p:cNvPr>
          <p:cNvPicPr>
            <a:picLocks noChangeAspect="1"/>
          </p:cNvPicPr>
          <p:nvPr/>
        </p:nvPicPr>
        <p:blipFill>
          <a:blip r:embed="rId6"/>
          <a:stretch>
            <a:fillRect/>
          </a:stretch>
        </p:blipFill>
        <p:spPr>
          <a:xfrm>
            <a:off x="8942375" y="1800712"/>
            <a:ext cx="2528843" cy="2047853"/>
          </a:xfrm>
          <a:prstGeom prst="rect">
            <a:avLst/>
          </a:prstGeom>
        </p:spPr>
      </p:pic>
    </p:spTree>
    <p:extLst>
      <p:ext uri="{BB962C8B-B14F-4D97-AF65-F5344CB8AC3E}">
        <p14:creationId xmlns:p14="http://schemas.microsoft.com/office/powerpoint/2010/main" val="275407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5E1899B-94DE-F2DD-5736-7F312E72AB26}"/>
              </a:ext>
            </a:extLst>
          </p:cNvPr>
          <p:cNvSpPr>
            <a:spLocks noGrp="1"/>
          </p:cNvSpPr>
          <p:nvPr>
            <p:ph idx="1"/>
          </p:nvPr>
        </p:nvSpPr>
        <p:spPr>
          <a:xfrm>
            <a:off x="179589" y="1092808"/>
            <a:ext cx="11474300" cy="4860317"/>
          </a:xfrm>
        </p:spPr>
        <p:txBody>
          <a:bodyPr/>
          <a:lstStyle/>
          <a:p>
            <a:pPr marL="285750" indent="-285750">
              <a:spcAft>
                <a:spcPts val="600"/>
              </a:spcAft>
              <a:buFont typeface="Arial" panose="020B0604020202020204" pitchFamily="34" charset="0"/>
              <a:buChar char="•"/>
            </a:pPr>
            <a:r>
              <a:rPr lang="en-US" sz="1600" b="1">
                <a:solidFill>
                  <a:srgbClr val="002060"/>
                </a:solidFill>
              </a:rPr>
              <a:t>Training and Drills:</a:t>
            </a:r>
          </a:p>
          <a:p>
            <a:pPr marL="742950" lvl="1" indent="-285750">
              <a:spcAft>
                <a:spcPts val="600"/>
              </a:spcAft>
              <a:buFont typeface="Arial" panose="020B0604020202020204" pitchFamily="34" charset="0"/>
              <a:buChar char="•"/>
            </a:pPr>
            <a:r>
              <a:rPr lang="en-US" sz="1400">
                <a:solidFill>
                  <a:srgbClr val="002060"/>
                </a:solidFill>
              </a:rPr>
              <a:t>Participating in regular training sessions and drills, including active shooter response training, helps staff understand and practice emergency procedures. </a:t>
            </a:r>
          </a:p>
          <a:p>
            <a:pPr marL="285750" indent="-285750">
              <a:spcAft>
                <a:spcPts val="600"/>
              </a:spcAft>
              <a:buFont typeface="Arial" panose="020B0604020202020204" pitchFamily="34" charset="0"/>
              <a:buChar char="•"/>
            </a:pPr>
            <a:r>
              <a:rPr lang="en-US" sz="1600" b="1">
                <a:solidFill>
                  <a:srgbClr val="002060"/>
                </a:solidFill>
              </a:rPr>
              <a:t>Familiarize with Emergency Procedures:</a:t>
            </a:r>
          </a:p>
          <a:p>
            <a:pPr marL="742950" lvl="1" indent="-285750">
              <a:spcAft>
                <a:spcPts val="600"/>
              </a:spcAft>
              <a:buFont typeface="Arial" panose="020B0604020202020204" pitchFamily="34" charset="0"/>
              <a:buChar char="•"/>
            </a:pPr>
            <a:r>
              <a:rPr lang="en-US" sz="1400">
                <a:solidFill>
                  <a:srgbClr val="002060"/>
                </a:solidFill>
              </a:rPr>
              <a:t>Knowing the school's emergency procedures, including evacuation routes, assembly points, and communication protocols, is essential. </a:t>
            </a:r>
          </a:p>
          <a:p>
            <a:pPr marL="285750" indent="-285750">
              <a:spcAft>
                <a:spcPts val="600"/>
              </a:spcAft>
              <a:buFont typeface="Arial" panose="020B0604020202020204" pitchFamily="34" charset="0"/>
              <a:buChar char="•"/>
            </a:pPr>
            <a:r>
              <a:rPr lang="en-US" sz="1600" b="1">
                <a:solidFill>
                  <a:srgbClr val="002060"/>
                </a:solidFill>
              </a:rPr>
              <a:t>Understanding Roles:</a:t>
            </a:r>
          </a:p>
          <a:p>
            <a:pPr marL="742950" lvl="1" indent="-285750">
              <a:spcAft>
                <a:spcPts val="600"/>
              </a:spcAft>
              <a:buFont typeface="Arial" panose="020B0604020202020204" pitchFamily="34" charset="0"/>
              <a:buChar char="•"/>
            </a:pPr>
            <a:r>
              <a:rPr lang="en-US" sz="1400">
                <a:solidFill>
                  <a:srgbClr val="002060"/>
                </a:solidFill>
              </a:rPr>
              <a:t>Each staff member should understand their specific roles and responsibilities during an emergency, whether it's managing students, assisting with evacuation, or providing first aid. </a:t>
            </a:r>
          </a:p>
          <a:p>
            <a:pPr marL="285750" indent="-285750">
              <a:spcAft>
                <a:spcPts val="600"/>
              </a:spcAft>
              <a:buFont typeface="Arial" panose="020B0604020202020204" pitchFamily="34" charset="0"/>
              <a:buChar char="•"/>
            </a:pPr>
            <a:r>
              <a:rPr lang="en-US" sz="1600" b="1">
                <a:solidFill>
                  <a:srgbClr val="002060"/>
                </a:solidFill>
              </a:rPr>
              <a:t>Responding to Different Situations:</a:t>
            </a:r>
          </a:p>
          <a:p>
            <a:pPr marL="742950" lvl="1" indent="-285750">
              <a:spcAft>
                <a:spcPts val="600"/>
              </a:spcAft>
              <a:buFont typeface="Arial" panose="020B0604020202020204" pitchFamily="34" charset="0"/>
              <a:buChar char="•"/>
            </a:pPr>
            <a:r>
              <a:rPr lang="en-US" sz="1400">
                <a:solidFill>
                  <a:srgbClr val="002060"/>
                </a:solidFill>
              </a:rPr>
              <a:t>Faculty and staff should be prepared to respond to various situations, such as fire alarms, active threats, or natural disasters. This includes knowing when to run, hide, or fight, depending on the circumstances. </a:t>
            </a:r>
          </a:p>
          <a:p>
            <a:pPr marL="285750" indent="-285750">
              <a:spcAft>
                <a:spcPts val="600"/>
              </a:spcAft>
              <a:buFont typeface="Arial" panose="020B0604020202020204" pitchFamily="34" charset="0"/>
              <a:buChar char="•"/>
            </a:pPr>
            <a:r>
              <a:rPr lang="en-US" sz="1600" b="1">
                <a:solidFill>
                  <a:srgbClr val="002060"/>
                </a:solidFill>
              </a:rPr>
              <a:t>Communication and Information Management:</a:t>
            </a:r>
          </a:p>
          <a:p>
            <a:pPr marL="742950" lvl="1" indent="-285750">
              <a:spcAft>
                <a:spcPts val="600"/>
              </a:spcAft>
              <a:buFont typeface="Arial" panose="020B0604020202020204" pitchFamily="34" charset="0"/>
              <a:buChar char="•"/>
            </a:pPr>
            <a:r>
              <a:rPr lang="en-US" sz="1400">
                <a:solidFill>
                  <a:srgbClr val="002060"/>
                </a:solidFill>
              </a:rPr>
              <a:t>Staying informed about school communication systems (e.g., announcements, emergency notifications) and understanding how to access and share information during an emergency is crucial. </a:t>
            </a:r>
          </a:p>
          <a:p>
            <a:pPr marL="285750" indent="-285750">
              <a:spcAft>
                <a:spcPts val="600"/>
              </a:spcAft>
              <a:buFont typeface="Arial" panose="020B0604020202020204" pitchFamily="34" charset="0"/>
              <a:buChar char="•"/>
            </a:pPr>
            <a:r>
              <a:rPr lang="en-US" sz="1600" b="1">
                <a:solidFill>
                  <a:srgbClr val="002060"/>
                </a:solidFill>
              </a:rPr>
              <a:t>Employee Assistance Programs:</a:t>
            </a:r>
          </a:p>
          <a:p>
            <a:pPr marL="742950" lvl="1" indent="-285750">
              <a:spcAft>
                <a:spcPts val="600"/>
              </a:spcAft>
              <a:buFont typeface="Arial" panose="020B0604020202020204" pitchFamily="34" charset="0"/>
              <a:buChar char="•"/>
            </a:pPr>
            <a:r>
              <a:rPr lang="en-US" sz="1400">
                <a:solidFill>
                  <a:srgbClr val="002060"/>
                </a:solidFill>
              </a:rPr>
              <a:t>Familiarizing staff with available Employee Assistance Programs (EAPs) that provide counseling and support services can help manage stress and anxiety related to emergencies. </a:t>
            </a:r>
          </a:p>
          <a:p>
            <a:pPr marL="285750" indent="-285750">
              <a:spcAft>
                <a:spcPts val="600"/>
              </a:spcAft>
              <a:buFont typeface="Arial" panose="020B0604020202020204" pitchFamily="34" charset="0"/>
              <a:buChar char="•"/>
            </a:pPr>
            <a:r>
              <a:rPr lang="en-US" sz="1600" b="1">
                <a:solidFill>
                  <a:srgbClr val="002060"/>
                </a:solidFill>
              </a:rPr>
              <a:t>Continual Improvement:</a:t>
            </a:r>
          </a:p>
          <a:p>
            <a:pPr marL="742950" lvl="1" indent="-285750">
              <a:spcAft>
                <a:spcPts val="600"/>
              </a:spcAft>
              <a:buFont typeface="Arial" panose="020B0604020202020204" pitchFamily="34" charset="0"/>
              <a:buChar char="•"/>
            </a:pPr>
            <a:r>
              <a:rPr lang="en-US" sz="1400">
                <a:solidFill>
                  <a:srgbClr val="002060"/>
                </a:solidFill>
              </a:rPr>
              <a:t>Regularly reviewing and updating emergency plans based on lessons learned from drills or real incidents is important to ensure they remain effective. </a:t>
            </a:r>
          </a:p>
        </p:txBody>
      </p:sp>
      <p:sp>
        <p:nvSpPr>
          <p:cNvPr id="5" name="Slide Number Placeholder 4">
            <a:extLst>
              <a:ext uri="{FF2B5EF4-FFF2-40B4-BE49-F238E27FC236}">
                <a16:creationId xmlns:a16="http://schemas.microsoft.com/office/drawing/2014/main" id="{D398282A-6898-0888-EC4D-5FAEB9A21E90}"/>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7</a:t>
            </a:fld>
            <a:endParaRPr lang="en-US"/>
          </a:p>
        </p:txBody>
      </p:sp>
      <p:sp>
        <p:nvSpPr>
          <p:cNvPr id="7" name="Title 6">
            <a:extLst>
              <a:ext uri="{FF2B5EF4-FFF2-40B4-BE49-F238E27FC236}">
                <a16:creationId xmlns:a16="http://schemas.microsoft.com/office/drawing/2014/main" id="{BF64A64B-1FBA-CA13-8F84-FF8CB95D7068}"/>
              </a:ext>
            </a:extLst>
          </p:cNvPr>
          <p:cNvSpPr>
            <a:spLocks noGrp="1"/>
          </p:cNvSpPr>
          <p:nvPr>
            <p:ph type="title"/>
          </p:nvPr>
        </p:nvSpPr>
        <p:spPr>
          <a:xfrm>
            <a:off x="1655091" y="213174"/>
            <a:ext cx="9998798" cy="666736"/>
          </a:xfrm>
        </p:spPr>
        <p:txBody>
          <a:bodyPr/>
          <a:lstStyle/>
          <a:p>
            <a:r>
              <a:rPr lang="en-US"/>
              <a:t>Whole of university approach to emergency management</a:t>
            </a:r>
          </a:p>
        </p:txBody>
      </p:sp>
    </p:spTree>
    <p:extLst>
      <p:ext uri="{BB962C8B-B14F-4D97-AF65-F5344CB8AC3E}">
        <p14:creationId xmlns:p14="http://schemas.microsoft.com/office/powerpoint/2010/main" val="150980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84B15-A0BE-BF19-799A-FE0201A9C43E}"/>
              </a:ext>
            </a:extLst>
          </p:cNvPr>
          <p:cNvSpPr>
            <a:spLocks noGrp="1"/>
          </p:cNvSpPr>
          <p:nvPr>
            <p:ph type="sldNum" sz="quarter" idx="12"/>
          </p:nvPr>
        </p:nvSpPr>
        <p:spPr>
          <a:xfrm>
            <a:off x="300359" y="6366854"/>
            <a:ext cx="318761" cy="365125"/>
          </a:xfrm>
        </p:spPr>
        <p:txBody>
          <a:bodyPr/>
          <a:lstStyle/>
          <a:p>
            <a:fld id="{9564885F-477D-A14D-B2C1-5ECAF755F313}" type="slidenum">
              <a:rPr lang="en-US" smtClean="0"/>
              <a:pPr/>
              <a:t>8</a:t>
            </a:fld>
            <a:endParaRPr lang="en-US"/>
          </a:p>
        </p:txBody>
      </p:sp>
      <p:sp>
        <p:nvSpPr>
          <p:cNvPr id="7" name="Title 6">
            <a:extLst>
              <a:ext uri="{FF2B5EF4-FFF2-40B4-BE49-F238E27FC236}">
                <a16:creationId xmlns:a16="http://schemas.microsoft.com/office/drawing/2014/main" id="{73A6D32E-59A2-774E-ED5A-AB480B5EA2CF}"/>
              </a:ext>
            </a:extLst>
          </p:cNvPr>
          <p:cNvSpPr>
            <a:spLocks noGrp="1"/>
          </p:cNvSpPr>
          <p:nvPr>
            <p:ph type="title"/>
          </p:nvPr>
        </p:nvSpPr>
        <p:spPr>
          <a:xfrm>
            <a:off x="1775861" y="230876"/>
            <a:ext cx="9998798" cy="666736"/>
          </a:xfrm>
        </p:spPr>
        <p:txBody>
          <a:bodyPr/>
          <a:lstStyle/>
          <a:p>
            <a:r>
              <a:rPr lang="en-US"/>
              <a:t>Next full-scale exercise at AU</a:t>
            </a:r>
          </a:p>
        </p:txBody>
      </p:sp>
      <p:pic>
        <p:nvPicPr>
          <p:cNvPr id="4" name="Picture 3" descr="A poster with a mascot in the shape of a tiger&#10;&#10;AI-generated content may be incorrect.">
            <a:extLst>
              <a:ext uri="{FF2B5EF4-FFF2-40B4-BE49-F238E27FC236}">
                <a16:creationId xmlns:a16="http://schemas.microsoft.com/office/drawing/2014/main" id="{41305405-8212-BD73-BB24-316885FD6C10}"/>
              </a:ext>
            </a:extLst>
          </p:cNvPr>
          <p:cNvPicPr>
            <a:picLocks noChangeAspect="1"/>
          </p:cNvPicPr>
          <p:nvPr/>
        </p:nvPicPr>
        <p:blipFill>
          <a:blip r:embed="rId2"/>
          <a:stretch>
            <a:fillRect/>
          </a:stretch>
        </p:blipFill>
        <p:spPr>
          <a:xfrm>
            <a:off x="3791550" y="685800"/>
            <a:ext cx="4239491" cy="5486400"/>
          </a:xfrm>
          <a:prstGeom prst="rect">
            <a:avLst/>
          </a:prstGeom>
        </p:spPr>
      </p:pic>
    </p:spTree>
    <p:extLst>
      <p:ext uri="{BB962C8B-B14F-4D97-AF65-F5344CB8AC3E}">
        <p14:creationId xmlns:p14="http://schemas.microsoft.com/office/powerpoint/2010/main" val="253110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ACF6B5-A96A-10F4-7C77-DCEB7747B18B}"/>
              </a:ext>
            </a:extLst>
          </p:cNvPr>
          <p:cNvSpPr>
            <a:spLocks noGrp="1"/>
          </p:cNvSpPr>
          <p:nvPr>
            <p:ph type="sldNum" sz="quarter" idx="12"/>
          </p:nvPr>
        </p:nvSpPr>
        <p:spPr/>
        <p:txBody>
          <a:bodyPr/>
          <a:lstStyle/>
          <a:p>
            <a:fld id="{5A640DB1-243D-164F-BD31-C408540BA241}" type="slidenum">
              <a:rPr lang="en-US" smtClean="0"/>
              <a:t>9</a:t>
            </a:fld>
            <a:endParaRPr lang="en-US"/>
          </a:p>
        </p:txBody>
      </p:sp>
      <p:pic>
        <p:nvPicPr>
          <p:cNvPr id="9" name="Picture Placeholder 8" descr="A person touching a screen with icons&#10;&#10;AI-generated content may be incorrect.">
            <a:extLst>
              <a:ext uri="{FF2B5EF4-FFF2-40B4-BE49-F238E27FC236}">
                <a16:creationId xmlns:a16="http://schemas.microsoft.com/office/drawing/2014/main" id="{8E2F6511-CCA7-80C1-B3C0-E3B54A698F31}"/>
              </a:ext>
            </a:extLst>
          </p:cNvPr>
          <p:cNvPicPr>
            <a:picLocks noGrp="1" noChangeAspect="1"/>
          </p:cNvPicPr>
          <p:nvPr>
            <p:ph type="pic" sz="quarter" idx="13"/>
          </p:nvPr>
        </p:nvPicPr>
        <p:blipFill>
          <a:blip r:embed="rId3"/>
          <a:srcRect l="8424" r="8424"/>
          <a:stretch>
            <a:fillRect/>
          </a:stretch>
        </p:blipFill>
        <p:spPr>
          <a:xfrm>
            <a:off x="2481829" y="752765"/>
            <a:ext cx="6917590" cy="6105235"/>
          </a:xfrm>
        </p:spPr>
      </p:pic>
      <p:sp>
        <p:nvSpPr>
          <p:cNvPr id="10" name="Content Placeholder 4">
            <a:extLst>
              <a:ext uri="{FF2B5EF4-FFF2-40B4-BE49-F238E27FC236}">
                <a16:creationId xmlns:a16="http://schemas.microsoft.com/office/drawing/2014/main" id="{038B09F8-AB5E-7880-57E1-91CF83E08531}"/>
              </a:ext>
            </a:extLst>
          </p:cNvPr>
          <p:cNvSpPr txBox="1">
            <a:spLocks/>
          </p:cNvSpPr>
          <p:nvPr/>
        </p:nvSpPr>
        <p:spPr>
          <a:xfrm>
            <a:off x="7299576" y="976121"/>
            <a:ext cx="4892424" cy="4672946"/>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For a copy of your building’s Emergency Plan, please e-mail </a:t>
            </a:r>
            <a:r>
              <a:rPr lang="en-US">
                <a:hlinkClick r:id="rId4"/>
              </a:rPr>
              <a:t>jls0260@auburn.edu</a:t>
            </a:r>
            <a:endParaRPr lang="en-US"/>
          </a:p>
          <a:p>
            <a:endParaRPr lang="en-US"/>
          </a:p>
          <a:p>
            <a:pPr marL="0" indent="0">
              <a:buNone/>
            </a:pPr>
            <a:r>
              <a:rPr lang="en-US"/>
              <a:t>For Emergency Management Training or a request to conduct and exercise, please e-mail </a:t>
            </a:r>
            <a:r>
              <a:rPr lang="en-US">
                <a:hlinkClick r:id="rId5"/>
              </a:rPr>
              <a:t>csd0007@auburn.edu</a:t>
            </a:r>
            <a:r>
              <a:rPr lang="en-US"/>
              <a:t> </a:t>
            </a:r>
          </a:p>
          <a:p>
            <a:pPr lvl="1"/>
            <a:r>
              <a:rPr lang="en-US"/>
              <a:t>Emergency Management Trainings:</a:t>
            </a:r>
          </a:p>
          <a:p>
            <a:pPr lvl="2"/>
            <a:r>
              <a:rPr lang="en-US"/>
              <a:t>CPR / First Aid</a:t>
            </a:r>
          </a:p>
          <a:p>
            <a:pPr lvl="2"/>
            <a:r>
              <a:rPr lang="en-US"/>
              <a:t>Active Threat</a:t>
            </a:r>
          </a:p>
          <a:p>
            <a:pPr lvl="2"/>
            <a:r>
              <a:rPr lang="en-US"/>
              <a:t>Employee Emergency Preparedness</a:t>
            </a:r>
          </a:p>
          <a:p>
            <a:pPr lvl="2"/>
            <a:r>
              <a:rPr lang="en-US"/>
              <a:t>C-CERT</a:t>
            </a:r>
          </a:p>
          <a:p>
            <a:pPr lvl="2"/>
            <a:r>
              <a:rPr lang="en-US"/>
              <a:t>ICS</a:t>
            </a:r>
          </a:p>
          <a:p>
            <a:pPr lvl="1"/>
            <a:endParaRPr lang="en-US"/>
          </a:p>
          <a:p>
            <a:pPr lvl="2"/>
            <a:endParaRPr lang="en-US"/>
          </a:p>
        </p:txBody>
      </p:sp>
      <p:sp>
        <p:nvSpPr>
          <p:cNvPr id="11" name="Content Placeholder 18">
            <a:extLst>
              <a:ext uri="{FF2B5EF4-FFF2-40B4-BE49-F238E27FC236}">
                <a16:creationId xmlns:a16="http://schemas.microsoft.com/office/drawing/2014/main" id="{0F9964BE-1B39-C4AF-8230-AA08B0876E2B}"/>
              </a:ext>
            </a:extLst>
          </p:cNvPr>
          <p:cNvSpPr txBox="1">
            <a:spLocks/>
          </p:cNvSpPr>
          <p:nvPr/>
        </p:nvSpPr>
        <p:spPr>
          <a:xfrm>
            <a:off x="-19663" y="976121"/>
            <a:ext cx="5002984" cy="4212427"/>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Emergency Management Department</a:t>
            </a:r>
          </a:p>
          <a:p>
            <a:pPr lvl="1"/>
            <a:r>
              <a:rPr lang="en-US"/>
              <a:t>Director, Emergency Management</a:t>
            </a:r>
          </a:p>
          <a:p>
            <a:pPr lvl="2"/>
            <a:r>
              <a:rPr lang="en-US"/>
              <a:t>Roger Laferriere</a:t>
            </a:r>
          </a:p>
          <a:p>
            <a:pPr lvl="2"/>
            <a:r>
              <a:rPr lang="en-US">
                <a:hlinkClick r:id="rId6"/>
              </a:rPr>
              <a:t>rrl0018@auburn.edu</a:t>
            </a:r>
            <a:endParaRPr lang="en-US"/>
          </a:p>
          <a:p>
            <a:pPr lvl="2"/>
            <a:r>
              <a:rPr lang="en-US"/>
              <a:t>(334) 870-9955</a:t>
            </a:r>
          </a:p>
          <a:p>
            <a:pPr lvl="1"/>
            <a:r>
              <a:rPr lang="en-US"/>
              <a:t>Assistant Director, Emergency Management</a:t>
            </a:r>
          </a:p>
          <a:p>
            <a:pPr lvl="2"/>
            <a:r>
              <a:rPr lang="en-US"/>
              <a:t>Joe Smith</a:t>
            </a:r>
          </a:p>
          <a:p>
            <a:pPr lvl="2"/>
            <a:r>
              <a:rPr lang="en-US">
                <a:hlinkClick r:id="rId4"/>
              </a:rPr>
              <a:t>jls0260@auburn.edu</a:t>
            </a:r>
            <a:endParaRPr lang="en-US"/>
          </a:p>
          <a:p>
            <a:pPr lvl="2"/>
            <a:r>
              <a:rPr lang="en-US"/>
              <a:t>(334) 752-3383</a:t>
            </a:r>
          </a:p>
          <a:p>
            <a:pPr lvl="1"/>
            <a:r>
              <a:rPr lang="en-US"/>
              <a:t>Training and Exercises</a:t>
            </a:r>
          </a:p>
          <a:p>
            <a:pPr lvl="2"/>
            <a:r>
              <a:rPr lang="en-US"/>
              <a:t>Charlie Dunn</a:t>
            </a:r>
          </a:p>
          <a:p>
            <a:pPr lvl="2"/>
            <a:r>
              <a:rPr lang="en-US">
                <a:hlinkClick r:id="rId5"/>
              </a:rPr>
              <a:t>csd0007@auburn.edu</a:t>
            </a:r>
            <a:endParaRPr lang="en-US"/>
          </a:p>
          <a:p>
            <a:pPr lvl="2"/>
            <a:endParaRPr lang="en-US"/>
          </a:p>
          <a:p>
            <a:pPr marL="0" indent="0">
              <a:buNone/>
            </a:pPr>
            <a:endParaRPr lang="en-US"/>
          </a:p>
        </p:txBody>
      </p:sp>
    </p:spTree>
    <p:extLst>
      <p:ext uri="{BB962C8B-B14F-4D97-AF65-F5344CB8AC3E}">
        <p14:creationId xmlns:p14="http://schemas.microsoft.com/office/powerpoint/2010/main" val="368087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44BD5CCE-13B5-2A4B-BEDA-5AF09AB22E00}"/>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5D6734D8-EC0E-5C48-BF7A-7FDE9F4640FB}"/>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96A827D5-0CB0-0443-A6B7-7B8D0047F24D}"/>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C0CDF929-15D0-1748-99BC-7755C055D532}"/>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Presentation3" id="{21D3AA61-E54E-3A4E-B23B-9A8D34F27BB1}" vid="{489819EE-ED37-0045-8A34-F11D363F463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87C7E3BC1C8C48A5C6653FD4AE59E2" ma:contentTypeVersion="4" ma:contentTypeDescription="Create a new document." ma:contentTypeScope="" ma:versionID="bacbabee4d1912cf387d374d0296dc14">
  <xsd:schema xmlns:xsd="http://www.w3.org/2001/XMLSchema" xmlns:xs="http://www.w3.org/2001/XMLSchema" xmlns:p="http://schemas.microsoft.com/office/2006/metadata/properties" xmlns:ns2="d2f608c5-efa9-4922-b71a-412b44a424ba" targetNamespace="http://schemas.microsoft.com/office/2006/metadata/properties" ma:root="true" ma:fieldsID="219d695d699aa06251d01b849cbd43ec" ns2:_="">
    <xsd:import namespace="d2f608c5-efa9-4922-b71a-412b44a424b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f608c5-efa9-4922-b71a-412b44a4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2.xml><?xml version="1.0" encoding="utf-8"?>
<ds:datastoreItem xmlns:ds="http://schemas.openxmlformats.org/officeDocument/2006/customXml" ds:itemID="{562D6739-DAFC-4E15-B4FB-B4D77FB6D221}">
  <ds:schemaRefs>
    <ds:schemaRef ds:uri="d2f608c5-efa9-4922-b71a-412b44a424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A385D6-1B48-432F-B09D-13C6DAFB4878}">
  <ds:schemaRefs>
    <ds:schemaRef ds:uri="d2f608c5-efa9-4922-b71a-412b44a424b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auburn-ppt-template-20250130 (1)</Template>
  <TotalTime>0</TotalTime>
  <Words>755</Words>
  <Application>Microsoft Office PowerPoint</Application>
  <PresentationFormat>Widescreen</PresentationFormat>
  <Paragraphs>95</Paragraphs>
  <Slides>9</Slides>
  <Notes>4</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9</vt:i4>
      </vt:variant>
    </vt:vector>
  </HeadingPairs>
  <TitlesOfParts>
    <vt:vector size="23" baseType="lpstr">
      <vt:lpstr>.AppleSystemUIFont</vt:lpstr>
      <vt:lpstr>Arial</vt:lpstr>
      <vt:lpstr>Avenir Light</vt:lpstr>
      <vt:lpstr>Avenir Next LT Pro</vt:lpstr>
      <vt:lpstr>Avenir Next LT Pro Demi</vt:lpstr>
      <vt:lpstr>Calibri</vt:lpstr>
      <vt:lpstr>KazimirText Medium</vt:lpstr>
      <vt:lpstr>System Font Regular</vt:lpstr>
      <vt:lpstr>Wingdings</vt:lpstr>
      <vt:lpstr>1_AU_2023</vt:lpstr>
      <vt:lpstr>2_AU_2023</vt:lpstr>
      <vt:lpstr>3_AU_2023</vt:lpstr>
      <vt:lpstr>4_AU_2023</vt:lpstr>
      <vt:lpstr>5_AU_2023</vt:lpstr>
      <vt:lpstr>AUBURN UNIVERSITY EMERGENCY MANAGEMENT goals and objectives</vt:lpstr>
      <vt:lpstr>PowerPoint Presentation</vt:lpstr>
      <vt:lpstr>National Requirements for emergency management in higher education</vt:lpstr>
      <vt:lpstr>Current program and status</vt:lpstr>
      <vt:lpstr>Incident Command system (ICS)</vt:lpstr>
      <vt:lpstr>AU Responses this year</vt:lpstr>
      <vt:lpstr>Whole of university approach to emergency management</vt:lpstr>
      <vt:lpstr>Next full-scale exercise at AU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Smith</dc:creator>
  <cp:lastModifiedBy>Jaena Alabi</cp:lastModifiedBy>
  <cp:revision>2</cp:revision>
  <cp:lastPrinted>2019-08-14T19:32:51Z</cp:lastPrinted>
  <dcterms:created xsi:type="dcterms:W3CDTF">2025-05-02T13:56:58Z</dcterms:created>
  <dcterms:modified xsi:type="dcterms:W3CDTF">2025-05-08T16:25:35Z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0x0101000087C7E3BC1C8C48A5C6653FD4AE59E2</vt:lpwstr>
  </property>
</Properties>
</file>